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62" r:id="rId3"/>
    <p:sldId id="265" r:id="rId4"/>
    <p:sldId id="266" r:id="rId5"/>
    <p:sldId id="267" r:id="rId6"/>
    <p:sldId id="268" r:id="rId7"/>
    <p:sldId id="269" r:id="rId8"/>
    <p:sldId id="270" r:id="rId9"/>
    <p:sldId id="271" r:id="rId10"/>
    <p:sldId id="272" r:id="rId11"/>
    <p:sldId id="274" r:id="rId12"/>
    <p:sldId id="275" r:id="rId13"/>
    <p:sldId id="279" r:id="rId14"/>
    <p:sldId id="273" r:id="rId15"/>
    <p:sldId id="276" r:id="rId16"/>
    <p:sldId id="280" r:id="rId17"/>
    <p:sldId id="278" r:id="rId18"/>
    <p:sldId id="281" r:id="rId19"/>
    <p:sldId id="282" r:id="rId20"/>
    <p:sldId id="283" r:id="rId21"/>
    <p:sldId id="284" r:id="rId22"/>
    <p:sldId id="286" r:id="rId23"/>
    <p:sldId id="28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8" autoAdjust="0"/>
    <p:restoredTop sz="88810" autoAdjust="0"/>
  </p:normalViewPr>
  <p:slideViewPr>
    <p:cSldViewPr>
      <p:cViewPr varScale="1">
        <p:scale>
          <a:sx n="64" d="100"/>
          <a:sy n="64" d="100"/>
        </p:scale>
        <p:origin x="-1074" y="-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1F3F0-84CF-4229-B429-16067FDA4803}"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B8900-D76A-4738-B614-FF1F30E68C13}" type="slidenum">
              <a:rPr lang="en-US" smtClean="0"/>
              <a:pPr/>
              <a:t>‹#›</a:t>
            </a:fld>
            <a:endParaRPr lang="en-US"/>
          </a:p>
        </p:txBody>
      </p:sp>
    </p:spTree>
    <p:extLst>
      <p:ext uri="{BB962C8B-B14F-4D97-AF65-F5344CB8AC3E}">
        <p14:creationId xmlns:p14="http://schemas.microsoft.com/office/powerpoint/2010/main" val="1656108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a:t>
            </a:fld>
            <a:endParaRPr lang="en-US"/>
          </a:p>
        </p:txBody>
      </p:sp>
    </p:spTree>
    <p:extLst>
      <p:ext uri="{BB962C8B-B14F-4D97-AF65-F5344CB8AC3E}">
        <p14:creationId xmlns:p14="http://schemas.microsoft.com/office/powerpoint/2010/main" val="36927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মোজাইল ভাইরাস রোগের। </a:t>
            </a:r>
            <a:r>
              <a:rPr lang="bn-BD" sz="1200" dirty="0" smtClean="0">
                <a:latin typeface="NikoshBAN" pitchFamily="2" charset="0"/>
                <a:cs typeface="NikoshBAN" pitchFamily="2" charset="0"/>
              </a:rPr>
              <a:t>এ রোগ দমনের জন্য আক্রান্ত গাছ দেখামাত্র তুলে পুড়িয়ে ফেলতে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10</a:t>
            </a:fld>
            <a:endParaRPr lang="en-US"/>
          </a:p>
        </p:txBody>
      </p:sp>
    </p:spTree>
    <p:extLst>
      <p:ext uri="{BB962C8B-B14F-4D97-AF65-F5344CB8AC3E}">
        <p14:creationId xmlns:p14="http://schemas.microsoft.com/office/powerpoint/2010/main" val="585665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ক্ষুদে মাকরের আক্রমনের। এ মাকর আক্রমন করলে মরিচের পাতাকুক্রিয়ে যায়।  </a:t>
            </a:r>
            <a:r>
              <a:rPr lang="bn-BD" sz="1200" dirty="0" smtClean="0">
                <a:latin typeface="NikoshBAN" pitchFamily="2" charset="0"/>
                <a:cs typeface="NikoshBAN" pitchFamily="2" charset="0"/>
              </a:rPr>
              <a:t>এ মাকর দমন করতে হলে প্রতি লিটার পানিতে ২ গ্রাম থিওভিট মিশিয়ে ১০ দিন পর পর স্প্রে করতে হয়।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11</a:t>
            </a:fld>
            <a:endParaRPr lang="en-US"/>
          </a:p>
        </p:txBody>
      </p:sp>
    </p:spTree>
    <p:extLst>
      <p:ext uri="{BB962C8B-B14F-4D97-AF65-F5344CB8AC3E}">
        <p14:creationId xmlns:p14="http://schemas.microsoft.com/office/powerpoint/2010/main" val="87215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থ্রিপস ও জাব পোকার। </a:t>
            </a:r>
            <a:r>
              <a:rPr lang="bn-BD" sz="1200" dirty="0" smtClean="0">
                <a:latin typeface="NikoshBAN" pitchFamily="2" charset="0"/>
                <a:cs typeface="NikoshBAN" pitchFamily="2" charset="0"/>
              </a:rPr>
              <a:t>থ্রিপস ও জাবপোকার আক্রমন হলে ম্যালাথিয়ন ৫০ ইসি ১ মিলি প্রতি লিটার পানিতে মিশিয়ে স্প্রে করলে ভাল ফল পাওয়া যায়।</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12</a:t>
            </a:fld>
            <a:endParaRPr lang="en-US"/>
          </a:p>
        </p:txBody>
      </p:sp>
    </p:spTree>
    <p:extLst>
      <p:ext uri="{BB962C8B-B14F-4D97-AF65-F5344CB8AC3E}">
        <p14:creationId xmlns:p14="http://schemas.microsoft.com/office/powerpoint/2010/main" val="850648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চাইলে</a:t>
            </a:r>
            <a:r>
              <a:rPr lang="bn-BD" baseline="0" dirty="0" smtClean="0"/>
              <a:t> অন্য কোন কাজ দিতে পারেন তবে সকলের অংশগ্রহন করাবেন। আপনার নিজস্ব কলা কৌশল প্রয়োগ  করবেন। ক্লাস্টি উপস্থাপনে আন্ত্রিক থাকার জন্য অনুরোধ করা হলো।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13</a:t>
            </a:fld>
            <a:endParaRPr lang="en-US"/>
          </a:p>
        </p:txBody>
      </p:sp>
    </p:spTree>
    <p:extLst>
      <p:ext uri="{BB962C8B-B14F-4D97-AF65-F5344CB8AC3E}">
        <p14:creationId xmlns:p14="http://schemas.microsoft.com/office/powerpoint/2010/main" val="219966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 ফসল সংগ্রহের</a:t>
            </a:r>
            <a:r>
              <a:rPr lang="bn-BD" baseline="0" dirty="0" smtClean="0"/>
              <a:t> ছবি দেওয়া আছে আপনি ইচ্ছা করলে অন্য কোন আরো সুন্দর ছবি ব্যব০অহার করতে পারবেন। অন্য কোন ছবি ব্যবহার করতে পারেন। সম্ভব হলে বিদ্যালয়ের পাশে কোনক্ষেত খামার থাকলে সেখানে নিয়ে ব্যবিওহারিক ক্লাস করতে পারেন। </a:t>
            </a: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14</a:t>
            </a:fld>
            <a:endParaRPr lang="en-US"/>
          </a:p>
        </p:txBody>
      </p:sp>
    </p:spTree>
    <p:extLst>
      <p:ext uri="{BB962C8B-B14F-4D97-AF65-F5344CB8AC3E}">
        <p14:creationId xmlns:p14="http://schemas.microsoft.com/office/powerpoint/2010/main" val="240053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স্লাইডে</a:t>
            </a:r>
            <a:r>
              <a:rPr lang="bn-BD" baseline="0" dirty="0" smtClean="0"/>
              <a:t> ফলন দেওয়া আছে।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15</a:t>
            </a:fld>
            <a:endParaRPr lang="en-US"/>
          </a:p>
        </p:txBody>
      </p:sp>
    </p:spTree>
    <p:extLst>
      <p:ext uri="{BB962C8B-B14F-4D97-AF65-F5344CB8AC3E}">
        <p14:creationId xmlns:p14="http://schemas.microsoft.com/office/powerpoint/2010/main" val="401880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অন্য কোন কাজ দিতে পারেন। তবে সকলের অংশগ্রহন</a:t>
            </a:r>
            <a:r>
              <a:rPr lang="bn-BD" baseline="0" dirty="0" smtClean="0"/>
              <a:t>এবং কাজটি  সুন্দর ভাবে আদায় করতে চেষ্টা করবেন । প্রতিটিশিক্ষার্থীর প্রতি সমান নজর দিতে হবে।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16</a:t>
            </a:fld>
            <a:endParaRPr lang="en-US"/>
          </a:p>
        </p:txBody>
      </p:sp>
    </p:spTree>
    <p:extLst>
      <p:ext uri="{BB962C8B-B14F-4D97-AF65-F5344CB8AC3E}">
        <p14:creationId xmlns:p14="http://schemas.microsoft.com/office/powerpoint/2010/main" val="188020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a:t>
            </a:r>
            <a:r>
              <a:rPr lang="bn-BD" baseline="0" dirty="0" smtClean="0"/>
              <a:t> টি চালু করে একটি একটি করে ক্লিক করবেন এবং পড়ে শোনাবেন।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আপনি চাইলে</a:t>
            </a:r>
            <a:r>
              <a:rPr lang="bn-BD" baseline="0" dirty="0" smtClean="0">
                <a:latin typeface="NikoshBAN" pitchFamily="2" charset="0"/>
                <a:cs typeface="NikoshBAN" pitchFamily="2" charset="0"/>
              </a:rPr>
              <a:t> অন্য কোনো কাজ দিতে পারেন। তবে সকলের অংশগ্রহন করাবেন।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smtClean="0"/>
          </a:p>
          <a:p>
            <a:endParaRPr lang="en-US"/>
          </a:p>
        </p:txBody>
      </p:sp>
      <p:sp>
        <p:nvSpPr>
          <p:cNvPr id="4" name="Slide Number Placeholder 3"/>
          <p:cNvSpPr>
            <a:spLocks noGrp="1"/>
          </p:cNvSpPr>
          <p:nvPr>
            <p:ph type="sldNum" sz="quarter" idx="10"/>
          </p:nvPr>
        </p:nvSpPr>
        <p:spPr/>
        <p:txBody>
          <a:bodyPr/>
          <a:lstStyle/>
          <a:p>
            <a:fld id="{F09B8900-D76A-4738-B614-FF1F30E68C13}" type="slidenum">
              <a:rPr lang="en-US" smtClean="0"/>
              <a:pPr/>
              <a:t>19</a:t>
            </a:fld>
            <a:endParaRPr lang="en-US"/>
          </a:p>
        </p:txBody>
      </p:sp>
    </p:spTree>
    <p:extLst>
      <p:ext uri="{BB962C8B-B14F-4D97-AF65-F5344CB8AC3E}">
        <p14:creationId xmlns:p14="http://schemas.microsoft.com/office/powerpoint/2010/main" val="253319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20</a:t>
            </a:fld>
            <a:endParaRPr lang="en-US"/>
          </a:p>
        </p:txBody>
      </p:sp>
    </p:spTree>
    <p:extLst>
      <p:ext uri="{BB962C8B-B14F-4D97-AF65-F5344CB8AC3E}">
        <p14:creationId xmlns:p14="http://schemas.microsoft.com/office/powerpoint/2010/main" val="284267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সৃজনশীল</a:t>
            </a:r>
            <a:r>
              <a:rPr lang="bn-BD" baseline="0" dirty="0" smtClean="0"/>
              <a:t> প্রশ্নের ঘ নং প্রশ্ন প্রদান করতে পারেন। অর্থাৎ্চার নম্বরের প্রশ্ন প্রদান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22</a:t>
            </a:fld>
            <a:endParaRPr lang="en-US"/>
          </a:p>
        </p:txBody>
      </p:sp>
    </p:spTree>
    <p:extLst>
      <p:ext uri="{BB962C8B-B14F-4D97-AF65-F5344CB8AC3E}">
        <p14:creationId xmlns:p14="http://schemas.microsoft.com/office/powerpoint/2010/main" val="114088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baseline="0" dirty="0" smtClean="0"/>
              <a:t> </a:t>
            </a:r>
            <a:r>
              <a:rPr lang="en-US" baseline="0" dirty="0" err="1" smtClean="0"/>
              <a:t>টি</a:t>
            </a:r>
            <a:r>
              <a:rPr lang="en-US" baseline="0" dirty="0" smtClean="0"/>
              <a:t>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r>
              <a:rPr lang="en-US" baseline="0" dirty="0" err="1" smtClean="0"/>
              <a:t>দেখালে</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দেখাবেন</a:t>
            </a:r>
            <a:r>
              <a:rPr lang="en-US" baseline="0" dirty="0" smtClean="0"/>
              <a:t> </a:t>
            </a:r>
            <a:r>
              <a:rPr lang="en-US" baseline="0" dirty="0" err="1" smtClean="0"/>
              <a:t>না</a:t>
            </a:r>
            <a:r>
              <a:rPr lang="bn-BD" baseline="0" dirty="0" smtClean="0"/>
              <a:t>। </a:t>
            </a:r>
            <a:endParaRPr lang="en-IN"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3</a:t>
            </a:fld>
            <a:endParaRPr lang="en-US"/>
          </a:p>
        </p:txBody>
      </p:sp>
    </p:spTree>
    <p:extLst>
      <p:ext uri="{BB962C8B-B14F-4D97-AF65-F5344CB8AC3E}">
        <p14:creationId xmlns:p14="http://schemas.microsoft.com/office/powerpoint/2010/main" val="47687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শিক্ষার্থীদের ছোট ছোট প্রশ্ন করে ধীরে ধীরে পাঠ উদ্ধার করার কাজটি করতে হবে।  আপনারা এখানে মাশরুমের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মরিচের রোগ</a:t>
            </a:r>
            <a:r>
              <a:rPr lang="bn-BD" sz="1200" baseline="0" dirty="0" smtClean="0">
                <a:latin typeface="NikoshBAN" pitchFamily="2" charset="0"/>
                <a:cs typeface="NikoshBAN" pitchFamily="2" charset="0"/>
              </a:rPr>
              <a:t> ও পোকামাকর দমন সম্পর্কে উত্তর আসে।</a:t>
            </a: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শিক্ষার্থীদেরকে</a:t>
            </a:r>
            <a:r>
              <a:rPr lang="bn-BD" baseline="0" dirty="0" smtClean="0">
                <a:latin typeface="NikoshBAN" pitchFamily="2" charset="0"/>
                <a:cs typeface="NikoshBAN" pitchFamily="2" charset="0"/>
              </a:rPr>
              <a:t> প্রশ্ন করে তাদের মুখ থেকে মরিচের রোগ ও পোকামাকড় দমন কথাটি বের করতে হবে। তার জন্য আপনাকে অনেক ছোট ছোট প্রশ্ন করতে হবে। তাতেই শিক্ষার্থীবৃন্দ পাঠের প্রতিমনোযোগী হবে।  </a:t>
            </a:r>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 </a:t>
            </a: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 মণ্ডলী, আপনাদের কৌশল অনুযায়ী পাঠ ঘোষণা করতে পারেন</a:t>
            </a:r>
            <a:r>
              <a:rPr lang="bn-BD" baseline="0" smtClean="0">
                <a:latin typeface="NikoshBAN" pitchFamily="2" charset="0"/>
                <a:cs typeface="NikoshBAN" pitchFamily="2" charset="0"/>
              </a:rPr>
              <a:t>। আপনি ইহা বোর্ডে লিখে দিবেন।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ছবিটি</a:t>
            </a:r>
            <a:r>
              <a:rPr lang="bn-BD" baseline="0" dirty="0" smtClean="0"/>
              <a:t> মরিচের ড্যাম্পিং অফ রোগের। </a:t>
            </a:r>
            <a:r>
              <a:rPr lang="bn-BD" sz="1200" dirty="0" smtClean="0">
                <a:latin typeface="NikoshBAN" pitchFamily="2" charset="0"/>
                <a:cs typeface="NikoshBAN" pitchFamily="2" charset="0"/>
              </a:rPr>
              <a:t>এ রোগ দমনের জন্য এক কেজি বীজ ৩ গ্রাম প্রোভেক্সের সাথে মিশিয়ে বীজ শোধন করে নিতে হবে। </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8</a:t>
            </a:fld>
            <a:endParaRPr lang="en-US"/>
          </a:p>
        </p:txBody>
      </p:sp>
    </p:spTree>
    <p:extLst>
      <p:ext uri="{BB962C8B-B14F-4D97-AF65-F5344CB8AC3E}">
        <p14:creationId xmlns:p14="http://schemas.microsoft.com/office/powerpoint/2010/main" val="296494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ছবি</a:t>
            </a:r>
            <a:r>
              <a:rPr lang="bn-BD" baseline="0" dirty="0" smtClean="0"/>
              <a:t> দুইটি মরিচের ডাইব্যাক রোগের। </a:t>
            </a:r>
            <a:r>
              <a:rPr lang="bn-BD" sz="1200" dirty="0" smtClean="0">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1200"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9</a:t>
            </a:fld>
            <a:endParaRPr lang="en-US"/>
          </a:p>
        </p:txBody>
      </p:sp>
    </p:spTree>
    <p:extLst>
      <p:ext uri="{BB962C8B-B14F-4D97-AF65-F5344CB8AC3E}">
        <p14:creationId xmlns:p14="http://schemas.microsoft.com/office/powerpoint/2010/main" val="315315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0A00CF-7628-460B-893D-A535F1A0D8FA}"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B56691-4DCD-4F37-867A-6105EA9C2045}"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93E8F-3EA7-45C3-AD6E-F0ED3D7D94F4}"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427A1-5D0F-447F-9D34-167E908FBE37}"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06987-5844-47FA-B753-28BEF5796CAA}"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C6890-425E-48B3-B1F2-2AE24DC02934}"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55A6C-2920-4DC7-8B5F-FB5FD78D7B82}" type="datetime1">
              <a:rPr lang="en-US" smtClean="0"/>
              <a:pPr/>
              <a:t>8/6/2016</a:t>
            </a:fld>
            <a:endParaRPr lang="en-US"/>
          </a:p>
        </p:txBody>
      </p:sp>
      <p:sp>
        <p:nvSpPr>
          <p:cNvPr id="8" name="Footer Placeholder 7"/>
          <p:cNvSpPr>
            <a:spLocks noGrp="1"/>
          </p:cNvSpPr>
          <p:nvPr>
            <p:ph type="ftr" sz="quarter" idx="11"/>
          </p:nvPr>
        </p:nvSpPr>
        <p:spPr/>
        <p:txBody>
          <a:bodyPr/>
          <a:lstStyle/>
          <a:p>
            <a:r>
              <a:rPr lang="en-US" smtClean="0"/>
              <a:t>Apurba Agriculture cl 6</a:t>
            </a:r>
            <a:endParaRPr lang="en-US"/>
          </a:p>
        </p:txBody>
      </p:sp>
      <p:sp>
        <p:nvSpPr>
          <p:cNvPr id="9" name="Slide Number Placeholder 8"/>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8A5C5-8F16-474F-9EB8-A348BE375B84}" type="datetime1">
              <a:rPr lang="en-US" smtClean="0"/>
              <a:pPr/>
              <a:t>8/6/2016</a:t>
            </a:fld>
            <a:endParaRPr lang="en-US"/>
          </a:p>
        </p:txBody>
      </p:sp>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9D44E-E1FE-4B9D-9744-D7193CE583DE}" type="datetime1">
              <a:rPr lang="en-US" smtClean="0"/>
              <a:pPr/>
              <a:t>8/6/2016</a:t>
            </a:fld>
            <a:endParaRPr lang="en-US"/>
          </a:p>
        </p:txBody>
      </p:sp>
      <p:sp>
        <p:nvSpPr>
          <p:cNvPr id="3" name="Footer Placeholder 2"/>
          <p:cNvSpPr>
            <a:spLocks noGrp="1"/>
          </p:cNvSpPr>
          <p:nvPr>
            <p:ph type="ftr" sz="quarter" idx="11"/>
          </p:nvPr>
        </p:nvSpPr>
        <p:spPr/>
        <p:txBody>
          <a:bodyPr/>
          <a:lstStyle/>
          <a:p>
            <a:r>
              <a:rPr lang="en-US" smtClean="0"/>
              <a:t>Apurba Agriculture cl 6</a:t>
            </a:r>
            <a:endParaRPr lang="en-US"/>
          </a:p>
        </p:txBody>
      </p:sp>
      <p:sp>
        <p:nvSpPr>
          <p:cNvPr id="4" name="Slide Number Placeholder 3"/>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50379C-33D1-4514-8259-03A03AD42EDF}"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45A18D-76CF-46F4-B4E5-9C6534FC287D}"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8958-572D-4DFC-86C9-1560E6A272E5}" type="datetime1">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
        <p:nvSpPr>
          <p:cNvPr id="8" name="Footer Placeholder 7"/>
          <p:cNvSpPr>
            <a:spLocks noGrp="1"/>
          </p:cNvSpPr>
          <p:nvPr>
            <p:ph type="ftr" sz="quarter" idx="11"/>
          </p:nvPr>
        </p:nvSpPr>
        <p:spPr/>
        <p:txBody>
          <a:bodyPr/>
          <a:lstStyle/>
          <a:p>
            <a:r>
              <a:rPr lang="en-US" smtClean="0"/>
              <a:t>Apurba Agriculture cl 6</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10</a:t>
            </a:fld>
            <a:endParaRPr lang="en-US" dirty="0"/>
          </a:p>
        </p:txBody>
      </p:sp>
      <p:pic>
        <p:nvPicPr>
          <p:cNvPr id="9" name="Picture 8"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10" name="Picture 9"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11" name="Rounded Rectangle 10"/>
          <p:cNvSpPr/>
          <p:nvPr/>
        </p:nvSpPr>
        <p:spPr>
          <a:xfrm>
            <a:off x="1447800" y="381000"/>
            <a:ext cx="62484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মরিচের হলুদ মোজাইক ভাইরাস রোগ</a:t>
            </a:r>
            <a:endParaRPr lang="en-US" sz="4000" dirty="0">
              <a:latin typeface="NikoshBAN" pitchFamily="2" charset="0"/>
              <a:cs typeface="NikoshBAN" pitchFamily="2" charset="0"/>
            </a:endParaRPr>
          </a:p>
        </p:txBody>
      </p:sp>
      <p:sp>
        <p:nvSpPr>
          <p:cNvPr id="12" name="Rounded Rectangle 11"/>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আক্রান্ত গাছ দেখামাত্র তুলে পুড়িয়ে ফেলতে হবে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8" presetClass="entr" presetSubtype="0" accel="5000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11"/>
                                        </p:tgtEl>
                                        <p:attrNameLst>
                                          <p:attrName>ppt_y</p:attrName>
                                        </p:attrNameLst>
                                      </p:cBhvr>
                                      <p:tavLst>
                                        <p:tav tm="0">
                                          <p:val>
                                            <p:strVal val="#ppt_y"/>
                                          </p:val>
                                        </p:tav>
                                        <p:tav tm="100000">
                                          <p:val>
                                            <p:strVal val="#ppt_y"/>
                                          </p:val>
                                        </p:tav>
                                      </p:tavLst>
                                    </p:anim>
                                    <p:animEffect transition="in" filter="fade">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800" decel="100000"/>
                                        <p:tgtEl>
                                          <p:spTgt spid="12"/>
                                        </p:tgtEl>
                                      </p:cBhvr>
                                    </p:animEffect>
                                    <p:anim calcmode="lin" valueType="num">
                                      <p:cBhvr>
                                        <p:cTn id="28" dur="800" decel="100000" fill="hold"/>
                                        <p:tgtEl>
                                          <p:spTgt spid="12"/>
                                        </p:tgtEl>
                                        <p:attrNameLst>
                                          <p:attrName>style.rotation</p:attrName>
                                        </p:attrNameLst>
                                      </p:cBhvr>
                                      <p:tavLst>
                                        <p:tav tm="0">
                                          <p:val>
                                            <p:fltVal val="-90"/>
                                          </p:val>
                                        </p:tav>
                                        <p:tav tm="100000">
                                          <p:val>
                                            <p:fltVal val="0"/>
                                          </p:val>
                                        </p:tav>
                                      </p:tavLst>
                                    </p:anim>
                                    <p:anim calcmode="lin" valueType="num">
                                      <p:cBhvr>
                                        <p:cTn id="29" dur="800" decel="100000" fill="hold"/>
                                        <p:tgtEl>
                                          <p:spTgt spid="12"/>
                                        </p:tgtEl>
                                        <p:attrNameLst>
                                          <p:attrName>ppt_x</p:attrName>
                                        </p:attrNameLst>
                                      </p:cBhvr>
                                      <p:tavLst>
                                        <p:tav tm="0">
                                          <p:val>
                                            <p:strVal val="#ppt_x+0.4"/>
                                          </p:val>
                                        </p:tav>
                                        <p:tav tm="100000">
                                          <p:val>
                                            <p:strVal val="#ppt_x-0.05"/>
                                          </p:val>
                                        </p:tav>
                                      </p:tavLst>
                                    </p:anim>
                                    <p:anim calcmode="lin" valueType="num">
                                      <p:cBhvr>
                                        <p:cTn id="30" dur="800" decel="100000" fill="hold"/>
                                        <p:tgtEl>
                                          <p:spTgt spid="12"/>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5240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5240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11</a:t>
            </a:fld>
            <a:endParaRPr lang="en-US" dirty="0"/>
          </a:p>
        </p:txBody>
      </p:sp>
      <p:sp>
        <p:nvSpPr>
          <p:cNvPr id="7" name="Rounded Rectangle 6"/>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ক্ষুদে </a:t>
            </a:r>
            <a:r>
              <a:rPr lang="bn-BD" sz="4000" dirty="0" smtClean="0">
                <a:latin typeface="NikoshBAN" pitchFamily="2" charset="0"/>
                <a:cs typeface="NikoshBAN" pitchFamily="2" charset="0"/>
              </a:rPr>
              <a:t>মাক</a:t>
            </a:r>
            <a:r>
              <a:rPr lang="bn-IN" sz="4000" dirty="0" smtClean="0">
                <a:latin typeface="NikoshBAN" pitchFamily="2" charset="0"/>
                <a:cs typeface="NikoshBAN" pitchFamily="2" charset="0"/>
              </a:rPr>
              <a:t>ড়ের </a:t>
            </a:r>
            <a:r>
              <a:rPr lang="bn-BD" sz="4000" dirty="0" smtClean="0">
                <a:latin typeface="NikoshBAN" pitchFamily="2" charset="0"/>
                <a:cs typeface="NikoshBAN" pitchFamily="2" charset="0"/>
              </a:rPr>
              <a:t> আক্রম</a:t>
            </a:r>
            <a:r>
              <a:rPr lang="bn-IN" sz="4000" dirty="0" smtClean="0">
                <a:latin typeface="NikoshBAN" pitchFamily="2" charset="0"/>
                <a:cs typeface="NikoshBAN" pitchFamily="2" charset="0"/>
              </a:rPr>
              <a:t>ণ </a:t>
            </a:r>
            <a:endParaRPr lang="en-US" sz="4000" dirty="0">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a:t>
            </a:r>
            <a:r>
              <a:rPr lang="bn-BD" sz="3600" dirty="0" smtClean="0">
                <a:latin typeface="NikoshBAN" pitchFamily="2" charset="0"/>
                <a:cs typeface="NikoshBAN" pitchFamily="2" charset="0"/>
              </a:rPr>
              <a:t>মাক</a:t>
            </a:r>
            <a:r>
              <a:rPr lang="bn-IN" sz="3600" dirty="0" smtClean="0">
                <a:latin typeface="NikoshBAN" pitchFamily="2" charset="0"/>
                <a:cs typeface="NikoshBAN" pitchFamily="2" charset="0"/>
              </a:rPr>
              <a:t>ড় </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দমন করতে হলে প্রতি লিটার পানিতে ২ গ্রাম থিওভিট মিশিয়ে ১০ দিন পর পর স্প্রে করতে হয়।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8" presetClass="entr" presetSubtype="0" accel="5000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12</a:t>
            </a:fld>
            <a:endParaRPr lang="en-US" dirty="0"/>
          </a:p>
        </p:txBody>
      </p:sp>
      <p:sp>
        <p:nvSpPr>
          <p:cNvPr id="7" name="Rounded Rectangle 6"/>
          <p:cNvSpPr/>
          <p:nvPr/>
        </p:nvSpPr>
        <p:spPr>
          <a:xfrm>
            <a:off x="1524000" y="381000"/>
            <a:ext cx="60960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 থ্রিপস ও জাব পোকার </a:t>
            </a:r>
            <a:r>
              <a:rPr lang="bn-BD" sz="4000" dirty="0" smtClean="0">
                <a:latin typeface="NikoshBAN" pitchFamily="2" charset="0"/>
                <a:cs typeface="NikoshBAN" pitchFamily="2" charset="0"/>
              </a:rPr>
              <a:t>আক্রম</a:t>
            </a:r>
            <a:r>
              <a:rPr lang="bn-IN" sz="4000" dirty="0" smtClean="0">
                <a:latin typeface="NikoshBAN" pitchFamily="2" charset="0"/>
                <a:cs typeface="NikoshBAN" pitchFamily="2" charset="0"/>
              </a:rPr>
              <a:t>ণ</a:t>
            </a:r>
            <a:endParaRPr lang="en-US" sz="4000" dirty="0">
              <a:latin typeface="NikoshBAN" pitchFamily="2" charset="0"/>
              <a:cs typeface="NikoshBAN" pitchFamily="2" charset="0"/>
            </a:endParaRPr>
          </a:p>
        </p:txBody>
      </p:sp>
      <p:sp>
        <p:nvSpPr>
          <p:cNvPr id="8" name="Rounded Rectangle 7"/>
          <p:cNvSpPr/>
          <p:nvPr/>
        </p:nvSpPr>
        <p:spPr>
          <a:xfrm>
            <a:off x="457200" y="5181600"/>
            <a:ext cx="8229600" cy="1143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latin typeface="NikoshBAN" pitchFamily="2" charset="0"/>
                <a:cs typeface="NikoshBAN" pitchFamily="2" charset="0"/>
              </a:rPr>
              <a:t>থ্রিপস ও জাবপোকার </a:t>
            </a:r>
            <a:r>
              <a:rPr lang="bn-BD" sz="3200" dirty="0" smtClean="0">
                <a:latin typeface="NikoshBAN" pitchFamily="2" charset="0"/>
                <a:cs typeface="NikoshBAN" pitchFamily="2" charset="0"/>
              </a:rPr>
              <a:t>আক্রম</a:t>
            </a:r>
            <a:r>
              <a:rPr lang="bn-IN" sz="3200" dirty="0" smtClean="0">
                <a:latin typeface="NikoshBAN" pitchFamily="2" charset="0"/>
                <a:cs typeface="NikoshBAN" pitchFamily="2" charset="0"/>
              </a:rPr>
              <a:t>ণ </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হলে ম্যালাথিয়ন ৫০ ইসি ১ মিলি প্রতি লিটার পানিতে মিশিয়ে স্প্রে করলে </a:t>
            </a:r>
            <a:r>
              <a:rPr lang="bn-BD" sz="3200" dirty="0" smtClean="0">
                <a:latin typeface="NikoshBAN" pitchFamily="2" charset="0"/>
                <a:cs typeface="NikoshBAN" pitchFamily="2" charset="0"/>
              </a:rPr>
              <a:t>ভা</a:t>
            </a:r>
            <a:r>
              <a:rPr lang="bn-IN" sz="3200" dirty="0" smtClean="0">
                <a:latin typeface="NikoshBAN" pitchFamily="2" charset="0"/>
                <a:cs typeface="NikoshBAN" pitchFamily="2" charset="0"/>
              </a:rPr>
              <a:t>লো</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ফল পাওয়া যায়।</a:t>
            </a:r>
            <a:endParaRPr lang="en-US" sz="3200" dirty="0">
              <a:latin typeface="NikoshBAN" pitchFamily="2" charset="0"/>
              <a:cs typeface="NikoshBAN" pitchFamily="2" charset="0"/>
            </a:endParaRPr>
          </a:p>
        </p:txBody>
      </p:sp>
      <p:sp>
        <p:nvSpPr>
          <p:cNvPr id="10" name="Rectangle 9"/>
          <p:cNvSpPr/>
          <p:nvPr/>
        </p:nvSpPr>
        <p:spPr>
          <a:xfrm>
            <a:off x="10668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latin typeface="NikoshBAN" pitchFamily="2" charset="0"/>
                <a:cs typeface="NikoshBAN" pitchFamily="2" charset="0"/>
              </a:rPr>
              <a:t>থ্রিপস </a:t>
            </a:r>
            <a:endParaRPr lang="en-US" sz="3200" dirty="0">
              <a:latin typeface="NikoshBAN" pitchFamily="2" charset="0"/>
              <a:cs typeface="NikoshBAN" pitchFamily="2" charset="0"/>
            </a:endParaRPr>
          </a:p>
        </p:txBody>
      </p:sp>
      <p:sp>
        <p:nvSpPr>
          <p:cNvPr id="11" name="Rectangle 10"/>
          <p:cNvSpPr/>
          <p:nvPr/>
        </p:nvSpPr>
        <p:spPr>
          <a:xfrm>
            <a:off x="5410200" y="4572000"/>
            <a:ext cx="2667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smtClean="0">
                <a:latin typeface="NikoshBAN" pitchFamily="2" charset="0"/>
                <a:cs typeface="NikoshBAN" pitchFamily="2" charset="0"/>
              </a:rPr>
              <a:t>জাব পোকা</a:t>
            </a:r>
            <a:endParaRPr lang="en-US" sz="3200" dirty="0">
              <a:latin typeface="NikoshBAN" pitchFamily="2" charset="0"/>
              <a:cs typeface="NikoshBAN" pitchFamily="2" charset="0"/>
            </a:endParaRPr>
          </a:p>
        </p:txBody>
      </p:sp>
      <p:pic>
        <p:nvPicPr>
          <p:cNvPr id="4" name="Picture 3" descr="Fusarium wilt.jpg"/>
          <p:cNvPicPr>
            <a:picLocks noChangeAspect="1"/>
          </p:cNvPicPr>
          <p:nvPr/>
        </p:nvPicPr>
        <p:blipFill>
          <a:blip r:embed="rId3"/>
          <a:stretch>
            <a:fillRect/>
          </a:stretch>
        </p:blipFill>
        <p:spPr>
          <a:xfrm>
            <a:off x="304800" y="1524000"/>
            <a:ext cx="4168445" cy="2993571"/>
          </a:xfrm>
          <a:prstGeom prst="rect">
            <a:avLst/>
          </a:prstGeom>
          <a:ln w="57150" cap="sq" cmpd="thickThin">
            <a:solidFill>
              <a:srgbClr val="000000"/>
            </a:solidFill>
            <a:prstDash val="solid"/>
            <a:miter lim="800000"/>
          </a:ln>
          <a:effectLst>
            <a:innerShdw blurRad="76200">
              <a:srgbClr val="000000"/>
            </a:innerShdw>
          </a:effectLst>
        </p:spPr>
      </p:pic>
      <p:pic>
        <p:nvPicPr>
          <p:cNvPr id="6" name="Picture 5" descr="unnamed2.jpg"/>
          <p:cNvPicPr>
            <a:picLocks noChangeAspect="1"/>
          </p:cNvPicPr>
          <p:nvPr/>
        </p:nvPicPr>
        <p:blipFill>
          <a:blip r:embed="rId4"/>
          <a:stretch>
            <a:fillRect/>
          </a:stretch>
        </p:blipFill>
        <p:spPr>
          <a:xfrm>
            <a:off x="4648200" y="1524000"/>
            <a:ext cx="4191000" cy="2993571"/>
          </a:xfrm>
          <a:prstGeom prst="rect">
            <a:avLst/>
          </a:prstGeom>
          <a:ln w="5715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0"/>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900" decel="100000" fill="hold"/>
                                        <p:tgtEl>
                                          <p:spTgt spid="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800" decel="100000"/>
                                        <p:tgtEl>
                                          <p:spTgt spid="8"/>
                                        </p:tgtEl>
                                      </p:cBhvr>
                                    </p:animEffect>
                                    <p:anim calcmode="lin" valueType="num">
                                      <p:cBhvr>
                                        <p:cTn id="42" dur="800" decel="100000" fill="hold"/>
                                        <p:tgtEl>
                                          <p:spTgt spid="8"/>
                                        </p:tgtEl>
                                        <p:attrNameLst>
                                          <p:attrName>style.rotation</p:attrName>
                                        </p:attrNameLst>
                                      </p:cBhvr>
                                      <p:tavLst>
                                        <p:tav tm="0">
                                          <p:val>
                                            <p:fltVal val="-90"/>
                                          </p:val>
                                        </p:tav>
                                        <p:tav tm="100000">
                                          <p:val>
                                            <p:fltVal val="0"/>
                                          </p:val>
                                        </p:tav>
                                      </p:tavLst>
                                    </p:anim>
                                    <p:anim calcmode="lin" valueType="num">
                                      <p:cBhvr>
                                        <p:cTn id="43" dur="800" decel="100000" fill="hold"/>
                                        <p:tgtEl>
                                          <p:spTgt spid="8"/>
                                        </p:tgtEl>
                                        <p:attrNameLst>
                                          <p:attrName>ppt_x</p:attrName>
                                        </p:attrNameLst>
                                      </p:cBhvr>
                                      <p:tavLst>
                                        <p:tav tm="0">
                                          <p:val>
                                            <p:strVal val="#ppt_x+0.4"/>
                                          </p:val>
                                        </p:tav>
                                        <p:tav tm="100000">
                                          <p:val>
                                            <p:strVal val="#ppt_x-0.05"/>
                                          </p:val>
                                        </p:tav>
                                      </p:tavLst>
                                    </p:anim>
                                    <p:anim calcmode="lin" valueType="num">
                                      <p:cBhvr>
                                        <p:cTn id="44" dur="800" decel="100000" fill="hold"/>
                                        <p:tgtEl>
                                          <p:spTgt spid="8"/>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946202" y="1353852"/>
            <a:ext cx="5318272" cy="388643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762000" y="54102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3200" dirty="0" smtClean="0">
                <a:latin typeface="NikoshBAN" pitchFamily="2" charset="0"/>
                <a:cs typeface="NikoshBAN" pitchFamily="2" charset="0"/>
              </a:rPr>
              <a:t>কীভাবে মরিচের রোগ ও </a:t>
            </a:r>
            <a:r>
              <a:rPr lang="bn-BD" sz="3200" dirty="0" smtClean="0">
                <a:latin typeface="NikoshBAN" pitchFamily="2" charset="0"/>
                <a:cs typeface="NikoshBAN" pitchFamily="2" charset="0"/>
              </a:rPr>
              <a:t>পোকামাক</a:t>
            </a:r>
            <a:r>
              <a:rPr lang="bn-IN" sz="3200" dirty="0" smtClean="0">
                <a:latin typeface="NikoshBAN" pitchFamily="2" charset="0"/>
                <a:cs typeface="NikoshBAN" pitchFamily="2" charset="0"/>
              </a:rPr>
              <a:t>ড়</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দমন করা যায়?</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rbatipur (Dinajpur) News Sohel Sani-22-5-1520150522092927.jpg"/>
          <p:cNvPicPr>
            <a:picLocks noChangeAspect="1"/>
          </p:cNvPicPr>
          <p:nvPr/>
        </p:nvPicPr>
        <p:blipFill>
          <a:blip r:embed="rId3"/>
          <a:stretch>
            <a:fillRect/>
          </a:stretch>
        </p:blipFill>
        <p:spPr>
          <a:xfrm>
            <a:off x="228600" y="3733800"/>
            <a:ext cx="2755445" cy="1836963"/>
          </a:xfrm>
          <a:prstGeom prst="rect">
            <a:avLst/>
          </a:prstGeom>
          <a:ln w="28575">
            <a:solidFill>
              <a:schemeClr val="tx1"/>
            </a:solidFill>
          </a:ln>
        </p:spPr>
      </p:pic>
      <p:pic>
        <p:nvPicPr>
          <p:cNvPr id="9" name="Picture 8" descr="Lalmonirhat-Pic-23-07-2014.jpg"/>
          <p:cNvPicPr>
            <a:picLocks noChangeAspect="1"/>
          </p:cNvPicPr>
          <p:nvPr/>
        </p:nvPicPr>
        <p:blipFill>
          <a:blip r:embed="rId4"/>
          <a:stretch>
            <a:fillRect/>
          </a:stretch>
        </p:blipFill>
        <p:spPr>
          <a:xfrm>
            <a:off x="6169796" y="1668236"/>
            <a:ext cx="2745604" cy="1836964"/>
          </a:xfrm>
          <a:prstGeom prst="rect">
            <a:avLst/>
          </a:prstGeom>
          <a:ln w="28575">
            <a:solidFill>
              <a:schemeClr val="tx1"/>
            </a:solidFill>
          </a:ln>
        </p:spPr>
      </p:pic>
      <p:pic>
        <p:nvPicPr>
          <p:cNvPr id="4" name="Picture 3" descr="cb7866675bc8ddd0cac3818584711e62-2.png"/>
          <p:cNvPicPr>
            <a:picLocks noChangeAspect="1"/>
          </p:cNvPicPr>
          <p:nvPr/>
        </p:nvPicPr>
        <p:blipFill>
          <a:blip r:embed="rId5"/>
          <a:stretch>
            <a:fillRect/>
          </a:stretch>
        </p:blipFill>
        <p:spPr>
          <a:xfrm>
            <a:off x="6169795" y="3733800"/>
            <a:ext cx="2743199" cy="1836964"/>
          </a:xfrm>
          <a:prstGeom prst="rect">
            <a:avLst/>
          </a:prstGeom>
          <a:ln w="28575">
            <a:solidFill>
              <a:schemeClr val="tx1"/>
            </a:solidFill>
          </a:ln>
        </p:spPr>
      </p:pic>
      <p:pic>
        <p:nvPicPr>
          <p:cNvPr id="5" name="Picture 4" descr="1425137440.jpg"/>
          <p:cNvPicPr>
            <a:picLocks noChangeAspect="1"/>
          </p:cNvPicPr>
          <p:nvPr/>
        </p:nvPicPr>
        <p:blipFill>
          <a:blip r:embed="rId6"/>
          <a:srcRect l="8158" r="7368"/>
          <a:stretch>
            <a:fillRect/>
          </a:stretch>
        </p:blipFill>
        <p:spPr>
          <a:xfrm>
            <a:off x="3200400" y="1668236"/>
            <a:ext cx="2755445" cy="1836963"/>
          </a:xfrm>
          <a:prstGeom prst="rect">
            <a:avLst/>
          </a:prstGeom>
          <a:ln w="28575">
            <a:solidFill>
              <a:schemeClr val="tx1"/>
            </a:solidFill>
          </a:ln>
        </p:spPr>
      </p:pic>
      <p:pic>
        <p:nvPicPr>
          <p:cNvPr id="6" name="Picture 5" descr="03_Red+Chilli_Bogra_150315_0003.jpg"/>
          <p:cNvPicPr>
            <a:picLocks noChangeAspect="1"/>
          </p:cNvPicPr>
          <p:nvPr/>
        </p:nvPicPr>
        <p:blipFill>
          <a:blip r:embed="rId7" cstate="print"/>
          <a:stretch>
            <a:fillRect/>
          </a:stretch>
        </p:blipFill>
        <p:spPr>
          <a:xfrm>
            <a:off x="3200400" y="3733800"/>
            <a:ext cx="2755445" cy="1836963"/>
          </a:xfrm>
          <a:prstGeom prst="rect">
            <a:avLst/>
          </a:prstGeom>
          <a:ln w="28575">
            <a:solidFill>
              <a:schemeClr val="tx1"/>
            </a:solidFill>
          </a:ln>
        </p:spPr>
      </p:pic>
      <p:pic>
        <p:nvPicPr>
          <p:cNvPr id="7" name="Picture 6" descr="chili_dhaka_report_14114.jpg"/>
          <p:cNvPicPr>
            <a:picLocks noChangeAspect="1"/>
          </p:cNvPicPr>
          <p:nvPr/>
        </p:nvPicPr>
        <p:blipFill>
          <a:blip r:embed="rId8" cstate="print"/>
          <a:stretch>
            <a:fillRect/>
          </a:stretch>
        </p:blipFill>
        <p:spPr>
          <a:xfrm>
            <a:off x="228600" y="1668236"/>
            <a:ext cx="2755446" cy="1836963"/>
          </a:xfrm>
          <a:prstGeom prst="rect">
            <a:avLst/>
          </a:prstGeom>
          <a:ln w="28575">
            <a:solidFill>
              <a:schemeClr val="tx1"/>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14</a:t>
            </a:fld>
            <a:endParaRPr lang="en-US"/>
          </a:p>
        </p:txBody>
      </p:sp>
      <p:sp>
        <p:nvSpPr>
          <p:cNvPr id="10" name="Rounded Rectangle 9"/>
          <p:cNvSpPr/>
          <p:nvPr/>
        </p:nvSpPr>
        <p:spPr>
          <a:xfrm>
            <a:off x="3200400" y="381000"/>
            <a:ext cx="2743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ফসল সংগ্রহ</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5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heel(1)">
                                      <p:cBhvr>
                                        <p:cTn id="13" dur="500"/>
                                        <p:tgtEl>
                                          <p:spTgt spid="9"/>
                                        </p:tgtEl>
                                      </p:cBhvr>
                                    </p:animEffect>
                                  </p:childTnLst>
                                </p:cTn>
                              </p:par>
                              <p:par>
                                <p:cTn id="14" presetID="21"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1)">
                                      <p:cBhvr>
                                        <p:cTn id="16" dur="500"/>
                                        <p:tgtEl>
                                          <p:spTgt spid="8"/>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500"/>
                                        <p:tgtEl>
                                          <p:spTgt spid="6"/>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
        <p:nvSpPr>
          <p:cNvPr id="3" name="Slide Number Placeholder 2"/>
          <p:cNvSpPr>
            <a:spLocks noGrp="1"/>
          </p:cNvSpPr>
          <p:nvPr>
            <p:ph type="sldNum" sz="quarter" idx="12"/>
          </p:nvPr>
        </p:nvSpPr>
        <p:spPr/>
        <p:txBody>
          <a:bodyPr/>
          <a:lstStyle/>
          <a:p>
            <a:fld id="{AD160F91-44A2-4541-9486-14B8CBD8002E}" type="slidenum">
              <a:rPr lang="en-US" smtClean="0"/>
              <a:pPr/>
              <a:t>15</a:t>
            </a:fld>
            <a:endParaRPr lang="en-US"/>
          </a:p>
        </p:txBody>
      </p:sp>
      <p:pic>
        <p:nvPicPr>
          <p:cNvPr id="4" name="Picture 3" descr="green-chillies-20120826041350.jpg"/>
          <p:cNvPicPr>
            <a:picLocks noChangeAspect="1"/>
          </p:cNvPicPr>
          <p:nvPr/>
        </p:nvPicPr>
        <p:blipFill>
          <a:blip r:embed="rId3"/>
          <a:stretch>
            <a:fillRect/>
          </a:stretch>
        </p:blipFill>
        <p:spPr>
          <a:xfrm>
            <a:off x="304800" y="1677242"/>
            <a:ext cx="4128325" cy="240618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cili_937-04 [22-5-2013].jpg"/>
          <p:cNvPicPr>
            <a:picLocks noChangeAspect="1"/>
          </p:cNvPicPr>
          <p:nvPr/>
        </p:nvPicPr>
        <p:blipFill>
          <a:blip r:embed="rId4"/>
          <a:stretch>
            <a:fillRect/>
          </a:stretch>
        </p:blipFill>
        <p:spPr>
          <a:xfrm>
            <a:off x="4724400" y="1676400"/>
            <a:ext cx="4120952" cy="2421224"/>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a:xfrm>
            <a:off x="3200400" y="381000"/>
            <a:ext cx="2743200" cy="8382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ফলন </a:t>
            </a:r>
            <a:endParaRPr lang="en-US" sz="4000" dirty="0">
              <a:latin typeface="NikoshBAN" pitchFamily="2" charset="0"/>
              <a:cs typeface="NikoshBAN" pitchFamily="2" charset="0"/>
            </a:endParaRPr>
          </a:p>
        </p:txBody>
      </p:sp>
      <p:sp>
        <p:nvSpPr>
          <p:cNvPr id="7" name="Rounded Rectangle 6"/>
          <p:cNvSpPr/>
          <p:nvPr/>
        </p:nvSpPr>
        <p:spPr>
          <a:xfrm>
            <a:off x="3810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latin typeface="NikoshBAN" pitchFamily="2" charset="0"/>
                <a:cs typeface="NikoshBAN" pitchFamily="2" charset="0"/>
              </a:rPr>
              <a:t>প্রতি হেক্টর জমিতে </a:t>
            </a:r>
            <a:r>
              <a:rPr lang="bn-IN" sz="2800" dirty="0" smtClean="0">
                <a:latin typeface="NikoshBAN" pitchFamily="2" charset="0"/>
                <a:cs typeface="NikoshBAN" pitchFamily="2" charset="0"/>
              </a:rPr>
              <a:t>কাঁচা </a:t>
            </a:r>
            <a:r>
              <a:rPr lang="bn-BD" sz="2800" dirty="0" smtClean="0">
                <a:latin typeface="NikoshBAN" pitchFamily="2" charset="0"/>
                <a:cs typeface="NikoshBAN" pitchFamily="2" charset="0"/>
              </a:rPr>
              <a:t> </a:t>
            </a:r>
            <a:r>
              <a:rPr lang="bn-BD" sz="2800" dirty="0" smtClean="0">
                <a:latin typeface="NikoshBAN" pitchFamily="2" charset="0"/>
                <a:cs typeface="NikoshBAN" pitchFamily="2" charset="0"/>
              </a:rPr>
              <a:t>মরিচ উৎপাদন করলে গড়ে ৬-১০ টন ফলন পাওয়া যায়।</a:t>
            </a:r>
            <a:endParaRPr lang="en-US" sz="2800" dirty="0">
              <a:latin typeface="NikoshBAN" pitchFamily="2" charset="0"/>
              <a:cs typeface="NikoshBAN" pitchFamily="2" charset="0"/>
            </a:endParaRPr>
          </a:p>
        </p:txBody>
      </p:sp>
      <p:sp>
        <p:nvSpPr>
          <p:cNvPr id="8" name="Rounded Rectangle 7"/>
          <p:cNvSpPr/>
          <p:nvPr/>
        </p:nvSpPr>
        <p:spPr>
          <a:xfrm>
            <a:off x="4648200" y="4267200"/>
            <a:ext cx="4114800" cy="1981200"/>
          </a:xfrm>
          <a:prstGeom prst="roundRect">
            <a:avLst>
              <a:gd name="adj" fmla="val 25000"/>
            </a:avLst>
          </a:prstGeom>
          <a:ln w="38100" cmpd="dbl"/>
        </p:spPr>
        <p:style>
          <a:lnRef idx="1">
            <a:schemeClr val="dk1"/>
          </a:lnRef>
          <a:fillRef idx="2">
            <a:schemeClr val="dk1"/>
          </a:fillRef>
          <a:effectRef idx="1">
            <a:schemeClr val="dk1"/>
          </a:effectRef>
          <a:fontRef idx="minor">
            <a:schemeClr val="dk1"/>
          </a:fontRef>
        </p:style>
        <p:txBody>
          <a:bodyPr rtlCol="0" anchor="ctr"/>
          <a:lstStyle/>
          <a:p>
            <a:pPr algn="ctr"/>
            <a:r>
              <a:rPr lang="bn-BD" sz="2800" dirty="0" smtClean="0">
                <a:latin typeface="NikoshBAN" pitchFamily="2" charset="0"/>
                <a:cs typeface="NikoshBAN" pitchFamily="2" charset="0"/>
              </a:rPr>
              <a:t>প্রতি হেক্টর জমিতে শুকনা মরিচ উৎপাদন করলে ১.৫-২.৫ টন ফলন পাওয়া যায়।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1"/>
                                          </p:val>
                                        </p:tav>
                                        <p:tav tm="100000">
                                          <p:val>
                                            <p:strVal val="#ppt_x"/>
                                          </p:val>
                                        </p:tav>
                                      </p:tavLst>
                                    </p:anim>
                                    <p:anim calcmode="lin" valueType="num">
                                      <p:cBhvr>
                                        <p:cTn id="2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 calcmode="lin" valueType="num">
                                      <p:cBhvr>
                                        <p:cTn id="36" dur="500" fill="hold"/>
                                        <p:tgtEl>
                                          <p:spTgt spid="8"/>
                                        </p:tgtEl>
                                        <p:attrNameLst>
                                          <p:attrName>style.rotation</p:attrName>
                                        </p:attrNameLst>
                                      </p:cBhvr>
                                      <p:tavLst>
                                        <p:tav tm="0">
                                          <p:val>
                                            <p:fltVal val="360"/>
                                          </p:val>
                                        </p:tav>
                                        <p:tav tm="100000">
                                          <p:val>
                                            <p:fltVal val="0"/>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জোড়ায়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76400" y="1371600"/>
            <a:ext cx="5791202" cy="3389972"/>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228600" y="4876800"/>
            <a:ext cx="8686800" cy="12954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১০ হেক্টর জমিতে মরিচের কেমন ফলন হবে?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al_leaf_spot_2.jpg"/>
          <p:cNvPicPr>
            <a:picLocks noChangeAspect="1"/>
          </p:cNvPicPr>
          <p:nvPr/>
        </p:nvPicPr>
        <p:blipFill>
          <a:blip r:embed="rId3"/>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
        <p:nvSpPr>
          <p:cNvPr id="3" name="Slide Number Placeholder 2"/>
          <p:cNvSpPr>
            <a:spLocks noGrp="1"/>
          </p:cNvSpPr>
          <p:nvPr>
            <p:ph type="sldNum" sz="quarter" idx="12"/>
          </p:nvPr>
        </p:nvSpPr>
        <p:spPr/>
        <p:txBody>
          <a:bodyPr/>
          <a:lstStyle/>
          <a:p>
            <a:fld id="{AD160F91-44A2-4541-9486-14B8CBD8002E}" type="slidenum">
              <a:rPr lang="en-US" smtClean="0"/>
              <a:pPr/>
              <a:t>17</a:t>
            </a:fld>
            <a:endParaRPr lang="en-US"/>
          </a:p>
        </p:txBody>
      </p:sp>
      <p:sp>
        <p:nvSpPr>
          <p:cNvPr id="6" name="Rounded Rectangle 5"/>
          <p:cNvSpPr/>
          <p:nvPr/>
        </p:nvSpPr>
        <p:spPr>
          <a:xfrm>
            <a:off x="2362200" y="381000"/>
            <a:ext cx="44196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টবে মরিচ চাষ</a:t>
            </a:r>
            <a:endParaRPr lang="en-US" sz="4000" dirty="0" smtClean="0">
              <a:latin typeface="NikoshBAN" pitchFamily="2" charset="0"/>
              <a:cs typeface="NikoshBAN" pitchFamily="2" charset="0"/>
            </a:endParaRPr>
          </a:p>
        </p:txBody>
      </p:sp>
      <p:sp>
        <p:nvSpPr>
          <p:cNvPr id="7" name="Rounded Rectangle 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টবে মরিচ চাষ করতে হলে প্রথমে ৬-১০ ইঞ্চি ব্যাসের মাটির বা প্লাস্টিকের টব নিতে হবে। </a:t>
            </a:r>
            <a:endParaRPr lang="en-US" sz="4000" dirty="0">
              <a:latin typeface="NikoshBAN" pitchFamily="2" charset="0"/>
              <a:cs typeface="NikoshBAN" pitchFamily="2" charset="0"/>
            </a:endParaRPr>
          </a:p>
        </p:txBody>
      </p:sp>
      <p:pic>
        <p:nvPicPr>
          <p:cNvPr id="9" name="Picture 8" descr="Algal_leaf_spot_2.jpg"/>
          <p:cNvPicPr>
            <a:picLocks noChangeAspect="1"/>
          </p:cNvPicPr>
          <p:nvPr/>
        </p:nvPicPr>
        <p:blipFill>
          <a:blip r:embed="rId4"/>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0" name="Rounded Rectangle 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latin typeface="NikoshBAN" pitchFamily="2" charset="0"/>
                <a:cs typeface="NikoshBAN" pitchFamily="2" charset="0"/>
              </a:rPr>
              <a:t>টবের মাটি তৈরি করার জন্য দোআঁশ মাটি এক ভাগ, বেলে মাটি এক ভাগ গোবর সার একভাগ দিয়ে মাটি ভালভাবে মেশাতে হবে। </a:t>
            </a:r>
            <a:endParaRPr lang="en-US" sz="3600" dirty="0">
              <a:latin typeface="NikoshBAN" pitchFamily="2" charset="0"/>
              <a:cs typeface="NikoshBAN" pitchFamily="2" charset="0"/>
            </a:endParaRPr>
          </a:p>
        </p:txBody>
      </p:sp>
      <p:pic>
        <p:nvPicPr>
          <p:cNvPr id="11" name="Picture 10" descr="Algal_leaf_spot_2.jpg"/>
          <p:cNvPicPr>
            <a:picLocks noChangeAspect="1"/>
          </p:cNvPicPr>
          <p:nvPr/>
        </p:nvPicPr>
        <p:blipFill>
          <a:blip r:embed="rId5"/>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2" name="Rounded Rectangle 11"/>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3600" dirty="0" smtClean="0">
                <a:latin typeface="NikoshBAN" pitchFamily="2" charset="0"/>
                <a:cs typeface="NikoshBAN" pitchFamily="2" charset="0"/>
              </a:rPr>
              <a:t>এবার টবের নিচের  ছিদ্রের উপর হাঁড়ি কলসি বা ইটের টুকরো বসাতে হবে। যাতে অতিরিক্ত পানি চুইয়ে বের হয়ে যেতে পারে। </a:t>
            </a:r>
            <a:endParaRPr lang="en-US" sz="3600" dirty="0">
              <a:latin typeface="NikoshBAN" pitchFamily="2" charset="0"/>
              <a:cs typeface="NikoshBAN" pitchFamily="2" charset="0"/>
            </a:endParaRPr>
          </a:p>
        </p:txBody>
      </p:sp>
      <p:pic>
        <p:nvPicPr>
          <p:cNvPr id="14" name="Picture 13" descr="Algal_leaf_spot_2.jpg"/>
          <p:cNvPicPr>
            <a:picLocks noChangeAspect="1"/>
          </p:cNvPicPr>
          <p:nvPr/>
        </p:nvPicPr>
        <p:blipFill>
          <a:blip r:embed="rId6"/>
          <a:stretch>
            <a:fillRect/>
          </a:stretch>
        </p:blipFill>
        <p:spPr>
          <a:xfrm>
            <a:off x="304800" y="1828801"/>
            <a:ext cx="4191000" cy="3733798"/>
          </a:xfrm>
          <a:prstGeom prst="roundRect">
            <a:avLst/>
          </a:prstGeom>
          <a:ln w="101600" cap="sq" cmpd="thickThin">
            <a:solidFill>
              <a:schemeClr val="tx1"/>
            </a:solidFill>
            <a:prstDash val="solid"/>
            <a:miter lim="800000"/>
          </a:ln>
          <a:effectLst>
            <a:innerShdw blurRad="76200">
              <a:srgbClr val="000000"/>
            </a:innerShdw>
          </a:effectLst>
        </p:spPr>
      </p:pic>
      <p:sp>
        <p:nvSpPr>
          <p:cNvPr id="15" name="Rounded Rectangle 14"/>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5400" dirty="0" smtClean="0">
                <a:latin typeface="NikoshBAN" pitchFamily="2" charset="0"/>
                <a:cs typeface="NikoshBAN" pitchFamily="2" charset="0"/>
              </a:rPr>
              <a:t>মেশানো মাটি দিয়ে টব ভর্তি করতে হবে।</a:t>
            </a:r>
            <a:endParaRPr lang="en-US" sz="5400" dirty="0">
              <a:latin typeface="NikoshBAN" pitchFamily="2" charset="0"/>
              <a:cs typeface="NikoshBAN" pitchFamily="2" charset="0"/>
            </a:endParaRPr>
          </a:p>
        </p:txBody>
      </p:sp>
      <p:pic>
        <p:nvPicPr>
          <p:cNvPr id="16" name="Picture 15" descr="Algal_leaf_spot_2.jpg"/>
          <p:cNvPicPr>
            <a:picLocks noChangeAspect="1"/>
          </p:cNvPicPr>
          <p:nvPr/>
        </p:nvPicPr>
        <p:blipFill>
          <a:blip r:embed="rId7"/>
          <a:srcRect r="10909"/>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17" name="Rounded Rectangle 16"/>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000" dirty="0" smtClean="0">
                <a:latin typeface="NikoshBAN" pitchFamily="2" charset="0"/>
                <a:cs typeface="NikoshBAN" pitchFamily="2" charset="0"/>
              </a:rPr>
              <a:t>প্রস্তুতকৃত টবে মরিচের চারা রোপন করে হালকাভাবে ঝাঁঝরি দিয়ে পানি সেচ দিতে হবে।  </a:t>
            </a:r>
            <a:endParaRPr lang="en-US" sz="4000" dirty="0">
              <a:latin typeface="NikoshBAN" pitchFamily="2" charset="0"/>
              <a:cs typeface="NikoshBAN" pitchFamily="2" charset="0"/>
            </a:endParaRPr>
          </a:p>
        </p:txBody>
      </p:sp>
      <p:pic>
        <p:nvPicPr>
          <p:cNvPr id="19" name="Picture 18" descr="Algal_leaf_spot_2.jpg"/>
          <p:cNvPicPr>
            <a:picLocks noChangeAspect="1"/>
          </p:cNvPicPr>
          <p:nvPr/>
        </p:nvPicPr>
        <p:blipFill>
          <a:blip r:embed="rId8"/>
          <a:srcRect r="9091"/>
          <a:stretch>
            <a:fillRect/>
          </a:stretch>
        </p:blipFill>
        <p:spPr>
          <a:xfrm>
            <a:off x="304800" y="1828800"/>
            <a:ext cx="41910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0" name="Rounded Rectangle 19"/>
          <p:cNvSpPr/>
          <p:nvPr/>
        </p:nvSpPr>
        <p:spPr>
          <a:xfrm>
            <a:off x="47244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400" dirty="0" smtClean="0">
                <a:latin typeface="NikoshBAN" pitchFamily="2" charset="0"/>
                <a:cs typeface="NikoshBAN" pitchFamily="2" charset="0"/>
              </a:rPr>
              <a:t>সারদিনে </a:t>
            </a:r>
            <a:r>
              <a:rPr lang="bn-BD" sz="4400" dirty="0" smtClean="0">
                <a:latin typeface="NikoshBAN" pitchFamily="2" charset="0"/>
                <a:cs typeface="NikoshBAN" pitchFamily="2" charset="0"/>
              </a:rPr>
              <a:t>অন্তত ৬-৭ </a:t>
            </a:r>
            <a:r>
              <a:rPr lang="bn-BD" sz="4400" dirty="0" smtClean="0">
                <a:latin typeface="NikoshBAN" pitchFamily="2" charset="0"/>
                <a:cs typeface="NikoshBAN" pitchFamily="2" charset="0"/>
              </a:rPr>
              <a:t>ঘ</a:t>
            </a:r>
            <a:r>
              <a:rPr lang="bn-IN" sz="4400" dirty="0" smtClean="0">
                <a:latin typeface="NikoshBAN" pitchFamily="2" charset="0"/>
                <a:cs typeface="NikoshBAN" pitchFamily="2" charset="0"/>
              </a:rPr>
              <a:t>ণ্টা</a:t>
            </a:r>
            <a:r>
              <a:rPr lang="bn-BD" sz="4400" dirty="0" smtClean="0">
                <a:latin typeface="NikoshBAN" pitchFamily="2" charset="0"/>
                <a:cs typeface="NikoshBAN" pitchFamily="2" charset="0"/>
              </a:rPr>
              <a:t> </a:t>
            </a:r>
            <a:r>
              <a:rPr lang="bn-BD" sz="4400" dirty="0" smtClean="0">
                <a:latin typeface="NikoshBAN" pitchFamily="2" charset="0"/>
                <a:cs typeface="NikoshBAN" pitchFamily="2" charset="0"/>
              </a:rPr>
              <a:t>সূর্যের আলো পায় এমন জায়গায় টব বসাতে হবে।</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1" presetID="3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800" decel="100000"/>
                                        <p:tgtEl>
                                          <p:spTgt spid="7"/>
                                        </p:tgtEl>
                                      </p:cBhvr>
                                    </p:animEffect>
                                    <p:anim calcmode="lin" valueType="num">
                                      <p:cBhvr>
                                        <p:cTn id="24" dur="800" decel="100000" fill="hold"/>
                                        <p:tgtEl>
                                          <p:spTgt spid="7"/>
                                        </p:tgtEl>
                                        <p:attrNameLst>
                                          <p:attrName>style.rotation</p:attrName>
                                        </p:attrNameLst>
                                      </p:cBhvr>
                                      <p:tavLst>
                                        <p:tav tm="0">
                                          <p:val>
                                            <p:fltVal val="-90"/>
                                          </p:val>
                                        </p:tav>
                                        <p:tav tm="100000">
                                          <p:val>
                                            <p:fltVal val="0"/>
                                          </p:val>
                                        </p:tav>
                                      </p:tavLst>
                                    </p:anim>
                                    <p:anim calcmode="lin" valueType="num">
                                      <p:cBhvr>
                                        <p:cTn id="25" dur="800" decel="100000" fill="hold"/>
                                        <p:tgtEl>
                                          <p:spTgt spid="7"/>
                                        </p:tgtEl>
                                        <p:attrNameLst>
                                          <p:attrName>ppt_x</p:attrName>
                                        </p:attrNameLst>
                                      </p:cBhvr>
                                      <p:tavLst>
                                        <p:tav tm="0">
                                          <p:val>
                                            <p:strVal val="#ppt_x+0.4"/>
                                          </p:val>
                                        </p:tav>
                                        <p:tav tm="100000">
                                          <p:val>
                                            <p:strVal val="#ppt_x-0.05"/>
                                          </p:val>
                                        </p:tav>
                                      </p:tavLst>
                                    </p:anim>
                                    <p:anim calcmode="lin" valueType="num">
                                      <p:cBhvr>
                                        <p:cTn id="26" dur="800" decel="100000" fill="hold"/>
                                        <p:tgtEl>
                                          <p:spTgt spid="7"/>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800" decel="100000"/>
                                        <p:tgtEl>
                                          <p:spTgt spid="9"/>
                                        </p:tgtEl>
                                      </p:cBhvr>
                                    </p:animEffect>
                                    <p:anim calcmode="lin" valueType="num">
                                      <p:cBhvr>
                                        <p:cTn id="34" dur="800" decel="100000" fill="hold"/>
                                        <p:tgtEl>
                                          <p:spTgt spid="9"/>
                                        </p:tgtEl>
                                        <p:attrNameLst>
                                          <p:attrName>style.rotation</p:attrName>
                                        </p:attrNameLst>
                                      </p:cBhvr>
                                      <p:tavLst>
                                        <p:tav tm="0">
                                          <p:val>
                                            <p:fltVal val="-90"/>
                                          </p:val>
                                        </p:tav>
                                        <p:tav tm="100000">
                                          <p:val>
                                            <p:fltVal val="0"/>
                                          </p:val>
                                        </p:tav>
                                      </p:tavLst>
                                    </p:anim>
                                    <p:anim calcmode="lin" valueType="num">
                                      <p:cBhvr>
                                        <p:cTn id="35" dur="800" decel="100000" fill="hold"/>
                                        <p:tgtEl>
                                          <p:spTgt spid="9"/>
                                        </p:tgtEl>
                                        <p:attrNameLst>
                                          <p:attrName>ppt_x</p:attrName>
                                        </p:attrNameLst>
                                      </p:cBhvr>
                                      <p:tavLst>
                                        <p:tav tm="0">
                                          <p:val>
                                            <p:strVal val="#ppt_x+0.4"/>
                                          </p:val>
                                        </p:tav>
                                        <p:tav tm="100000">
                                          <p:val>
                                            <p:strVal val="#ppt_x-0.05"/>
                                          </p:val>
                                        </p:tav>
                                      </p:tavLst>
                                    </p:anim>
                                    <p:anim calcmode="lin" valueType="num">
                                      <p:cBhvr>
                                        <p:cTn id="36" dur="800" decel="100000" fill="hold"/>
                                        <p:tgtEl>
                                          <p:spTgt spid="9"/>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800" decel="100000"/>
                                        <p:tgtEl>
                                          <p:spTgt spid="10"/>
                                        </p:tgtEl>
                                      </p:cBhvr>
                                    </p:animEffect>
                                    <p:anim calcmode="lin" valueType="num">
                                      <p:cBhvr>
                                        <p:cTn id="42" dur="800" decel="100000" fill="hold"/>
                                        <p:tgtEl>
                                          <p:spTgt spid="10"/>
                                        </p:tgtEl>
                                        <p:attrNameLst>
                                          <p:attrName>style.rotation</p:attrName>
                                        </p:attrNameLst>
                                      </p:cBhvr>
                                      <p:tavLst>
                                        <p:tav tm="0">
                                          <p:val>
                                            <p:fltVal val="-90"/>
                                          </p:val>
                                        </p:tav>
                                        <p:tav tm="100000">
                                          <p:val>
                                            <p:fltVal val="0"/>
                                          </p:val>
                                        </p:tav>
                                      </p:tavLst>
                                    </p:anim>
                                    <p:anim calcmode="lin" valueType="num">
                                      <p:cBhvr>
                                        <p:cTn id="43" dur="800" decel="100000" fill="hold"/>
                                        <p:tgtEl>
                                          <p:spTgt spid="10"/>
                                        </p:tgtEl>
                                        <p:attrNameLst>
                                          <p:attrName>ppt_x</p:attrName>
                                        </p:attrNameLst>
                                      </p:cBhvr>
                                      <p:tavLst>
                                        <p:tav tm="0">
                                          <p:val>
                                            <p:strVal val="#ppt_x+0.4"/>
                                          </p:val>
                                        </p:tav>
                                        <p:tav tm="100000">
                                          <p:val>
                                            <p:strVal val="#ppt_x-0.05"/>
                                          </p:val>
                                        </p:tav>
                                      </p:tavLst>
                                    </p:anim>
                                    <p:anim calcmode="lin" valueType="num">
                                      <p:cBhvr>
                                        <p:cTn id="44" dur="800" decel="100000" fill="hold"/>
                                        <p:tgtEl>
                                          <p:spTgt spid="1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800" decel="100000"/>
                                        <p:tgtEl>
                                          <p:spTgt spid="11"/>
                                        </p:tgtEl>
                                      </p:cBhvr>
                                    </p:animEffect>
                                    <p:anim calcmode="lin" valueType="num">
                                      <p:cBhvr>
                                        <p:cTn id="52" dur="800" decel="100000" fill="hold"/>
                                        <p:tgtEl>
                                          <p:spTgt spid="11"/>
                                        </p:tgtEl>
                                        <p:attrNameLst>
                                          <p:attrName>style.rotation</p:attrName>
                                        </p:attrNameLst>
                                      </p:cBhvr>
                                      <p:tavLst>
                                        <p:tav tm="0">
                                          <p:val>
                                            <p:fltVal val="-90"/>
                                          </p:val>
                                        </p:tav>
                                        <p:tav tm="100000">
                                          <p:val>
                                            <p:fltVal val="0"/>
                                          </p:val>
                                        </p:tav>
                                      </p:tavLst>
                                    </p:anim>
                                    <p:anim calcmode="lin" valueType="num">
                                      <p:cBhvr>
                                        <p:cTn id="53" dur="800" decel="100000" fill="hold"/>
                                        <p:tgtEl>
                                          <p:spTgt spid="11"/>
                                        </p:tgtEl>
                                        <p:attrNameLst>
                                          <p:attrName>ppt_x</p:attrName>
                                        </p:attrNameLst>
                                      </p:cBhvr>
                                      <p:tavLst>
                                        <p:tav tm="0">
                                          <p:val>
                                            <p:strVal val="#ppt_x+0.4"/>
                                          </p:val>
                                        </p:tav>
                                        <p:tav tm="100000">
                                          <p:val>
                                            <p:strVal val="#ppt_x-0.05"/>
                                          </p:val>
                                        </p:tav>
                                      </p:tavLst>
                                    </p:anim>
                                    <p:anim calcmode="lin" valueType="num">
                                      <p:cBhvr>
                                        <p:cTn id="54" dur="800" decel="100000" fill="hold"/>
                                        <p:tgtEl>
                                          <p:spTgt spid="11"/>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57" presetID="3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800" decel="100000"/>
                                        <p:tgtEl>
                                          <p:spTgt spid="12"/>
                                        </p:tgtEl>
                                      </p:cBhvr>
                                    </p:animEffect>
                                    <p:anim calcmode="lin" valueType="num">
                                      <p:cBhvr>
                                        <p:cTn id="60" dur="800" decel="100000" fill="hold"/>
                                        <p:tgtEl>
                                          <p:spTgt spid="12"/>
                                        </p:tgtEl>
                                        <p:attrNameLst>
                                          <p:attrName>style.rotation</p:attrName>
                                        </p:attrNameLst>
                                      </p:cBhvr>
                                      <p:tavLst>
                                        <p:tav tm="0">
                                          <p:val>
                                            <p:fltVal val="-90"/>
                                          </p:val>
                                        </p:tav>
                                        <p:tav tm="100000">
                                          <p:val>
                                            <p:fltVal val="0"/>
                                          </p:val>
                                        </p:tav>
                                      </p:tavLst>
                                    </p:anim>
                                    <p:anim calcmode="lin" valueType="num">
                                      <p:cBhvr>
                                        <p:cTn id="61" dur="800" decel="100000" fill="hold"/>
                                        <p:tgtEl>
                                          <p:spTgt spid="12"/>
                                        </p:tgtEl>
                                        <p:attrNameLst>
                                          <p:attrName>ppt_x</p:attrName>
                                        </p:attrNameLst>
                                      </p:cBhvr>
                                      <p:tavLst>
                                        <p:tav tm="0">
                                          <p:val>
                                            <p:strVal val="#ppt_x+0.4"/>
                                          </p:val>
                                        </p:tav>
                                        <p:tav tm="100000">
                                          <p:val>
                                            <p:strVal val="#ppt_x-0.05"/>
                                          </p:val>
                                        </p:tav>
                                      </p:tavLst>
                                    </p:anim>
                                    <p:anim calcmode="lin" valueType="num">
                                      <p:cBhvr>
                                        <p:cTn id="62" dur="800" decel="100000" fill="hold"/>
                                        <p:tgtEl>
                                          <p:spTgt spid="1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0" presetClass="entr" presetSubtype="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800" decel="100000"/>
                                        <p:tgtEl>
                                          <p:spTgt spid="14"/>
                                        </p:tgtEl>
                                      </p:cBhvr>
                                    </p:animEffect>
                                    <p:anim calcmode="lin" valueType="num">
                                      <p:cBhvr>
                                        <p:cTn id="70" dur="800" decel="100000" fill="hold"/>
                                        <p:tgtEl>
                                          <p:spTgt spid="14"/>
                                        </p:tgtEl>
                                        <p:attrNameLst>
                                          <p:attrName>style.rotation</p:attrName>
                                        </p:attrNameLst>
                                      </p:cBhvr>
                                      <p:tavLst>
                                        <p:tav tm="0">
                                          <p:val>
                                            <p:fltVal val="-90"/>
                                          </p:val>
                                        </p:tav>
                                        <p:tav tm="100000">
                                          <p:val>
                                            <p:fltVal val="0"/>
                                          </p:val>
                                        </p:tav>
                                      </p:tavLst>
                                    </p:anim>
                                    <p:anim calcmode="lin" valueType="num">
                                      <p:cBhvr>
                                        <p:cTn id="71" dur="800" decel="100000" fill="hold"/>
                                        <p:tgtEl>
                                          <p:spTgt spid="14"/>
                                        </p:tgtEl>
                                        <p:attrNameLst>
                                          <p:attrName>ppt_x</p:attrName>
                                        </p:attrNameLst>
                                      </p:cBhvr>
                                      <p:tavLst>
                                        <p:tav tm="0">
                                          <p:val>
                                            <p:strVal val="#ppt_x+0.4"/>
                                          </p:val>
                                        </p:tav>
                                        <p:tav tm="100000">
                                          <p:val>
                                            <p:strVal val="#ppt_x-0.05"/>
                                          </p:val>
                                        </p:tav>
                                      </p:tavLst>
                                    </p:anim>
                                    <p:anim calcmode="lin" valueType="num">
                                      <p:cBhvr>
                                        <p:cTn id="72" dur="800" decel="100000" fill="hold"/>
                                        <p:tgtEl>
                                          <p:spTgt spid="14"/>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75" presetID="30"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800" decel="100000"/>
                                        <p:tgtEl>
                                          <p:spTgt spid="15"/>
                                        </p:tgtEl>
                                      </p:cBhvr>
                                    </p:animEffect>
                                    <p:anim calcmode="lin" valueType="num">
                                      <p:cBhvr>
                                        <p:cTn id="78" dur="800" decel="100000" fill="hold"/>
                                        <p:tgtEl>
                                          <p:spTgt spid="15"/>
                                        </p:tgtEl>
                                        <p:attrNameLst>
                                          <p:attrName>style.rotation</p:attrName>
                                        </p:attrNameLst>
                                      </p:cBhvr>
                                      <p:tavLst>
                                        <p:tav tm="0">
                                          <p:val>
                                            <p:fltVal val="-90"/>
                                          </p:val>
                                        </p:tav>
                                        <p:tav tm="100000">
                                          <p:val>
                                            <p:fltVal val="0"/>
                                          </p:val>
                                        </p:tav>
                                      </p:tavLst>
                                    </p:anim>
                                    <p:anim calcmode="lin" valueType="num">
                                      <p:cBhvr>
                                        <p:cTn id="79" dur="800" decel="100000" fill="hold"/>
                                        <p:tgtEl>
                                          <p:spTgt spid="15"/>
                                        </p:tgtEl>
                                        <p:attrNameLst>
                                          <p:attrName>ppt_x</p:attrName>
                                        </p:attrNameLst>
                                      </p:cBhvr>
                                      <p:tavLst>
                                        <p:tav tm="0">
                                          <p:val>
                                            <p:strVal val="#ppt_x+0.4"/>
                                          </p:val>
                                        </p:tav>
                                        <p:tav tm="100000">
                                          <p:val>
                                            <p:strVal val="#ppt_x-0.05"/>
                                          </p:val>
                                        </p:tav>
                                      </p:tavLst>
                                    </p:anim>
                                    <p:anim calcmode="lin" valueType="num">
                                      <p:cBhvr>
                                        <p:cTn id="80" dur="800" decel="100000" fill="hold"/>
                                        <p:tgtEl>
                                          <p:spTgt spid="15"/>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800" decel="100000"/>
                                        <p:tgtEl>
                                          <p:spTgt spid="16"/>
                                        </p:tgtEl>
                                      </p:cBhvr>
                                    </p:animEffect>
                                    <p:anim calcmode="lin" valueType="num">
                                      <p:cBhvr>
                                        <p:cTn id="88" dur="800" decel="100000" fill="hold"/>
                                        <p:tgtEl>
                                          <p:spTgt spid="16"/>
                                        </p:tgtEl>
                                        <p:attrNameLst>
                                          <p:attrName>style.rotation</p:attrName>
                                        </p:attrNameLst>
                                      </p:cBhvr>
                                      <p:tavLst>
                                        <p:tav tm="0">
                                          <p:val>
                                            <p:fltVal val="-90"/>
                                          </p:val>
                                        </p:tav>
                                        <p:tav tm="100000">
                                          <p:val>
                                            <p:fltVal val="0"/>
                                          </p:val>
                                        </p:tav>
                                      </p:tavLst>
                                    </p:anim>
                                    <p:anim calcmode="lin" valueType="num">
                                      <p:cBhvr>
                                        <p:cTn id="89" dur="800" decel="100000" fill="hold"/>
                                        <p:tgtEl>
                                          <p:spTgt spid="16"/>
                                        </p:tgtEl>
                                        <p:attrNameLst>
                                          <p:attrName>ppt_x</p:attrName>
                                        </p:attrNameLst>
                                      </p:cBhvr>
                                      <p:tavLst>
                                        <p:tav tm="0">
                                          <p:val>
                                            <p:strVal val="#ppt_x+0.4"/>
                                          </p:val>
                                        </p:tav>
                                        <p:tav tm="100000">
                                          <p:val>
                                            <p:strVal val="#ppt_x-0.05"/>
                                          </p:val>
                                        </p:tav>
                                      </p:tavLst>
                                    </p:anim>
                                    <p:anim calcmode="lin" valueType="num">
                                      <p:cBhvr>
                                        <p:cTn id="90" dur="800" decel="100000" fill="hold"/>
                                        <p:tgtEl>
                                          <p:spTgt spid="16"/>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par>
                                <p:cTn id="93" presetID="3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800" decel="100000"/>
                                        <p:tgtEl>
                                          <p:spTgt spid="17"/>
                                        </p:tgtEl>
                                      </p:cBhvr>
                                    </p:animEffect>
                                    <p:anim calcmode="lin" valueType="num">
                                      <p:cBhvr>
                                        <p:cTn id="96" dur="800" decel="100000" fill="hold"/>
                                        <p:tgtEl>
                                          <p:spTgt spid="17"/>
                                        </p:tgtEl>
                                        <p:attrNameLst>
                                          <p:attrName>style.rotation</p:attrName>
                                        </p:attrNameLst>
                                      </p:cBhvr>
                                      <p:tavLst>
                                        <p:tav tm="0">
                                          <p:val>
                                            <p:fltVal val="-90"/>
                                          </p:val>
                                        </p:tav>
                                        <p:tav tm="100000">
                                          <p:val>
                                            <p:fltVal val="0"/>
                                          </p:val>
                                        </p:tav>
                                      </p:tavLst>
                                    </p:anim>
                                    <p:anim calcmode="lin" valueType="num">
                                      <p:cBhvr>
                                        <p:cTn id="97" dur="800" decel="100000" fill="hold"/>
                                        <p:tgtEl>
                                          <p:spTgt spid="17"/>
                                        </p:tgtEl>
                                        <p:attrNameLst>
                                          <p:attrName>ppt_x</p:attrName>
                                        </p:attrNameLst>
                                      </p:cBhvr>
                                      <p:tavLst>
                                        <p:tav tm="0">
                                          <p:val>
                                            <p:strVal val="#ppt_x+0.4"/>
                                          </p:val>
                                        </p:tav>
                                        <p:tav tm="100000">
                                          <p:val>
                                            <p:strVal val="#ppt_x-0.05"/>
                                          </p:val>
                                        </p:tav>
                                      </p:tavLst>
                                    </p:anim>
                                    <p:anim calcmode="lin" valueType="num">
                                      <p:cBhvr>
                                        <p:cTn id="98" dur="800" decel="100000" fill="hold"/>
                                        <p:tgtEl>
                                          <p:spTgt spid="17"/>
                                        </p:tgtEl>
                                        <p:attrNameLst>
                                          <p:attrName>ppt_y</p:attrName>
                                        </p:attrNameLst>
                                      </p:cBhvr>
                                      <p:tavLst>
                                        <p:tav tm="0">
                                          <p:val>
                                            <p:strVal val="#ppt_y-0.4"/>
                                          </p:val>
                                        </p:tav>
                                        <p:tav tm="100000">
                                          <p:val>
                                            <p:strVal val="#ppt_y+0.1"/>
                                          </p:val>
                                        </p:tav>
                                      </p:tavLst>
                                    </p:anim>
                                    <p:anim calcmode="lin" valueType="num">
                                      <p:cBhvr>
                                        <p:cTn id="99"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00"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0" presetClass="entr" presetSubtype="0"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fade">
                                      <p:cBhvr>
                                        <p:cTn id="105" dur="800" decel="100000"/>
                                        <p:tgtEl>
                                          <p:spTgt spid="19"/>
                                        </p:tgtEl>
                                      </p:cBhvr>
                                    </p:animEffect>
                                    <p:anim calcmode="lin" valueType="num">
                                      <p:cBhvr>
                                        <p:cTn id="106" dur="800" decel="100000" fill="hold"/>
                                        <p:tgtEl>
                                          <p:spTgt spid="19"/>
                                        </p:tgtEl>
                                        <p:attrNameLst>
                                          <p:attrName>style.rotation</p:attrName>
                                        </p:attrNameLst>
                                      </p:cBhvr>
                                      <p:tavLst>
                                        <p:tav tm="0">
                                          <p:val>
                                            <p:fltVal val="-90"/>
                                          </p:val>
                                        </p:tav>
                                        <p:tav tm="100000">
                                          <p:val>
                                            <p:fltVal val="0"/>
                                          </p:val>
                                        </p:tav>
                                      </p:tavLst>
                                    </p:anim>
                                    <p:anim calcmode="lin" valueType="num">
                                      <p:cBhvr>
                                        <p:cTn id="107" dur="800" decel="100000" fill="hold"/>
                                        <p:tgtEl>
                                          <p:spTgt spid="19"/>
                                        </p:tgtEl>
                                        <p:attrNameLst>
                                          <p:attrName>ppt_x</p:attrName>
                                        </p:attrNameLst>
                                      </p:cBhvr>
                                      <p:tavLst>
                                        <p:tav tm="0">
                                          <p:val>
                                            <p:strVal val="#ppt_x+0.4"/>
                                          </p:val>
                                        </p:tav>
                                        <p:tav tm="100000">
                                          <p:val>
                                            <p:strVal val="#ppt_x-0.05"/>
                                          </p:val>
                                        </p:tav>
                                      </p:tavLst>
                                    </p:anim>
                                    <p:anim calcmode="lin" valueType="num">
                                      <p:cBhvr>
                                        <p:cTn id="108" dur="800" decel="100000" fill="hold"/>
                                        <p:tgtEl>
                                          <p:spTgt spid="19"/>
                                        </p:tgtEl>
                                        <p:attrNameLst>
                                          <p:attrName>ppt_y</p:attrName>
                                        </p:attrNameLst>
                                      </p:cBhvr>
                                      <p:tavLst>
                                        <p:tav tm="0">
                                          <p:val>
                                            <p:strVal val="#ppt_y-0.4"/>
                                          </p:val>
                                        </p:tav>
                                        <p:tav tm="100000">
                                          <p:val>
                                            <p:strVal val="#ppt_y+0.1"/>
                                          </p:val>
                                        </p:tav>
                                      </p:tavLst>
                                    </p:anim>
                                    <p:anim calcmode="lin" valueType="num">
                                      <p:cBhvr>
                                        <p:cTn id="10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1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11" presetID="30" presetClass="entr" presetSubtype="0" fill="hold" grpId="0" nodeType="withEffect">
                                  <p:stCondLst>
                                    <p:cond delay="0"/>
                                  </p:stCondLst>
                                  <p:childTnLst>
                                    <p:set>
                                      <p:cBhvr>
                                        <p:cTn id="112" dur="1" fill="hold">
                                          <p:stCondLst>
                                            <p:cond delay="0"/>
                                          </p:stCondLst>
                                        </p:cTn>
                                        <p:tgtEl>
                                          <p:spTgt spid="20"/>
                                        </p:tgtEl>
                                        <p:attrNameLst>
                                          <p:attrName>style.visibility</p:attrName>
                                        </p:attrNameLst>
                                      </p:cBhvr>
                                      <p:to>
                                        <p:strVal val="visible"/>
                                      </p:to>
                                    </p:set>
                                    <p:animEffect transition="in" filter="fade">
                                      <p:cBhvr>
                                        <p:cTn id="113" dur="800" decel="100000"/>
                                        <p:tgtEl>
                                          <p:spTgt spid="20"/>
                                        </p:tgtEl>
                                      </p:cBhvr>
                                    </p:animEffect>
                                    <p:anim calcmode="lin" valueType="num">
                                      <p:cBhvr>
                                        <p:cTn id="114" dur="800" decel="100000" fill="hold"/>
                                        <p:tgtEl>
                                          <p:spTgt spid="20"/>
                                        </p:tgtEl>
                                        <p:attrNameLst>
                                          <p:attrName>style.rotation</p:attrName>
                                        </p:attrNameLst>
                                      </p:cBhvr>
                                      <p:tavLst>
                                        <p:tav tm="0">
                                          <p:val>
                                            <p:fltVal val="-90"/>
                                          </p:val>
                                        </p:tav>
                                        <p:tav tm="100000">
                                          <p:val>
                                            <p:fltVal val="0"/>
                                          </p:val>
                                        </p:tav>
                                      </p:tavLst>
                                    </p:anim>
                                    <p:anim calcmode="lin" valueType="num">
                                      <p:cBhvr>
                                        <p:cTn id="115" dur="800" decel="100000" fill="hold"/>
                                        <p:tgtEl>
                                          <p:spTgt spid="20"/>
                                        </p:tgtEl>
                                        <p:attrNameLst>
                                          <p:attrName>ppt_x</p:attrName>
                                        </p:attrNameLst>
                                      </p:cBhvr>
                                      <p:tavLst>
                                        <p:tav tm="0">
                                          <p:val>
                                            <p:strVal val="#ppt_x+0.4"/>
                                          </p:val>
                                        </p:tav>
                                        <p:tav tm="100000">
                                          <p:val>
                                            <p:strVal val="#ppt_x-0.05"/>
                                          </p:val>
                                        </p:tav>
                                      </p:tavLst>
                                    </p:anim>
                                    <p:anim calcmode="lin" valueType="num">
                                      <p:cBhvr>
                                        <p:cTn id="116" dur="800" decel="100000" fill="hold"/>
                                        <p:tgtEl>
                                          <p:spTgt spid="20"/>
                                        </p:tgtEl>
                                        <p:attrNameLst>
                                          <p:attrName>ppt_y</p:attrName>
                                        </p:attrNameLst>
                                      </p:cBhvr>
                                      <p:tavLst>
                                        <p:tav tm="0">
                                          <p:val>
                                            <p:strVal val="#ppt_y-0.4"/>
                                          </p:val>
                                        </p:tav>
                                        <p:tav tm="100000">
                                          <p:val>
                                            <p:strVal val="#ppt_y+0.1"/>
                                          </p:val>
                                        </p:tav>
                                      </p:tavLst>
                                    </p:anim>
                                    <p:anim calcmode="lin" valueType="num">
                                      <p:cBhvr>
                                        <p:cTn id="117"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18"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P spid="15" grpId="0" animBg="1"/>
      <p:bldP spid="17"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295400"/>
            <a:ext cx="6172200" cy="3652502"/>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টবে কী কী শাকসবজি চাষ করা যায়? পোস্টার কাগজে তার একটি তালিকা তৈরি করে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990600"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ক্ষুদে মাকর</a:t>
            </a:r>
          </a:p>
        </p:txBody>
      </p:sp>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চারা অবস্থায় মরিচের কী রোগ হতে পারে?</a:t>
            </a:r>
            <a:endParaRPr lang="en-US" sz="2400" dirty="0">
              <a:latin typeface="NikoshBAN" pitchFamily="2" charset="0"/>
              <a:cs typeface="NikoshBAN" pitchFamily="2" charset="0"/>
            </a:endParaRPr>
          </a:p>
        </p:txBody>
      </p:sp>
      <p:sp>
        <p:nvSpPr>
          <p:cNvPr id="11" name="Rectangle 10"/>
          <p:cNvSpPr/>
          <p:nvPr/>
        </p:nvSpPr>
        <p:spPr>
          <a:xfrm>
            <a:off x="990600"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হলুদ মোজাইক ভাইরাস রোগ</a:t>
            </a: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ডাইব্যাক রোগ</a:t>
            </a:r>
            <a:endParaRPr lang="en-US" sz="2400" dirty="0" smtClean="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bn-IN" sz="2400" dirty="0" smtClean="0">
                <a:latin typeface="NikoshBAN" pitchFamily="2" charset="0"/>
                <a:cs typeface="NikoshBAN" pitchFamily="2" charset="0"/>
              </a:rPr>
              <a:t>ঢলে পড়া রোগ </a:t>
            </a:r>
            <a:endParaRPr lang="en-US" sz="2400" dirty="0" smtClean="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ড্যাম্পিং অফ রোগ </a:t>
            </a:r>
            <a:endParaRPr lang="en-US" sz="2400" dirty="0" smtClean="0">
              <a:latin typeface="NikoshBAN" pitchFamily="2" charset="0"/>
              <a:cs typeface="NikoshBAN" pitchFamily="2" charset="0"/>
            </a:endParaRPr>
          </a:p>
        </p:txBody>
      </p:sp>
      <p:sp>
        <p:nvSpPr>
          <p:cNvPr id="21" name="TextBox 20"/>
          <p:cNvSpPr txBox="1"/>
          <p:nvPr/>
        </p:nvSpPr>
        <p:spPr>
          <a:xfrm>
            <a:off x="1000126" y="3352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কীসের আক্রমণে চারা গাছের পাতা কুঁকড়িয়ে যায়?</a:t>
            </a:r>
            <a:endParaRPr lang="en-US" sz="2400" dirty="0">
              <a:latin typeface="NikoshBAN" pitchFamily="2" charset="0"/>
              <a:cs typeface="NikoshBAN" pitchFamily="2" charset="0"/>
            </a:endParaRPr>
          </a:p>
        </p:txBody>
      </p:sp>
      <p:sp>
        <p:nvSpPr>
          <p:cNvPr id="23" name="Rectangle 22"/>
          <p:cNvSpPr/>
          <p:nvPr/>
        </p:nvSpPr>
        <p:spPr>
          <a:xfrm>
            <a:off x="4733925"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জাবপোকা</a:t>
            </a:r>
            <a:endParaRPr lang="en-US" sz="2400" dirty="0">
              <a:latin typeface="NikoshBAN" pitchFamily="2" charset="0"/>
              <a:cs typeface="NikoshBAN" pitchFamily="2" charset="0"/>
            </a:endParaRPr>
          </a:p>
        </p:txBody>
      </p:sp>
      <p:sp>
        <p:nvSpPr>
          <p:cNvPr id="24" name="Rectangle 23"/>
          <p:cNvSpPr/>
          <p:nvPr/>
        </p:nvSpPr>
        <p:spPr>
          <a:xfrm>
            <a:off x="4743452"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ব্যাকটেরিয়া</a:t>
            </a:r>
          </a:p>
        </p:txBody>
      </p:sp>
      <p:pic>
        <p:nvPicPr>
          <p:cNvPr id="16" name="Picture 15" descr="548+4515.png"/>
          <p:cNvPicPr>
            <a:picLocks noChangeAspect="1"/>
          </p:cNvPicPr>
          <p:nvPr/>
        </p:nvPicPr>
        <p:blipFill>
          <a:blip r:embed="rId6"/>
          <a:srcRect t="4401" r="1333" b="6893"/>
          <a:stretch>
            <a:fillRect/>
          </a:stretch>
        </p:blipFill>
        <p:spPr>
          <a:xfrm>
            <a:off x="2362200" y="5181600"/>
            <a:ext cx="4419600" cy="12192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19</a:t>
            </a:fld>
            <a:endParaRPr lang="en-US" dirty="0"/>
          </a:p>
        </p:txBody>
      </p:sp>
      <p:sp>
        <p:nvSpPr>
          <p:cNvPr id="19" name="Rectangle 18"/>
          <p:cNvSpPr/>
          <p:nvPr/>
        </p:nvSpPr>
        <p:spPr>
          <a:xfrm>
            <a:off x="990600"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থ্রিপস</a:t>
            </a:r>
            <a:endParaRPr lang="en-US" sz="2400" dirty="0">
              <a:latin typeface="NikoshBAN" pitchFamily="2" charset="0"/>
              <a:cs typeface="NikoshBAN" pitchFamily="2" charset="0"/>
            </a:endParaRPr>
          </a:p>
        </p:txBody>
      </p:sp>
      <p:sp>
        <p:nvSpPr>
          <p:cNvPr id="25" name="TextBox 24"/>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Effect transition="in" filter="fade">
                                      <p:cBhvr>
                                        <p:cTn id="79" dur="1000"/>
                                        <p:tgtEl>
                                          <p:spTgt spid="17"/>
                                        </p:tgtEl>
                                      </p:cBhvr>
                                    </p:animEffect>
                                  </p:childTnLst>
                                  <p:subTnLst>
                                    <p:audio>
                                      <p:cMediaNode>
                                        <p:cTn display="0" masterRel="sameClick">
                                          <p:stCondLst>
                                            <p:cond evt="begin" delay="0">
                                              <p:tn val="75"/>
                                            </p:cond>
                                          </p:stCondLst>
                                          <p:endCondLst>
                                            <p:cond evt="onStopAudio" delay="0">
                                              <p:tgtEl>
                                                <p:sldTgt/>
                                              </p:tgtEl>
                                            </p:cond>
                                          </p:endCondLst>
                                        </p:cTn>
                                        <p:tgtEl>
                                          <p:sndTgt r:embed="rId4" name="applause.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7"/>
                                        </p:tgtEl>
                                        <p:attrNameLst>
                                          <p:attrName>ppt_w</p:attrName>
                                        </p:attrNameLst>
                                      </p:cBhvr>
                                      <p:tavLst>
                                        <p:tav tm="0">
                                          <p:val>
                                            <p:strVal val="ppt_w"/>
                                          </p:val>
                                        </p:tav>
                                        <p:tav tm="100000">
                                          <p:val>
                                            <p:fltVal val="0"/>
                                          </p:val>
                                        </p:tav>
                                      </p:tavLst>
                                    </p:anim>
                                    <p:anim calcmode="lin" valueType="num">
                                      <p:cBhvr>
                                        <p:cTn id="83" dur="2000"/>
                                        <p:tgtEl>
                                          <p:spTgt spid="17"/>
                                        </p:tgtEl>
                                        <p:attrNameLst>
                                          <p:attrName>ppt_h</p:attrName>
                                        </p:attrNameLst>
                                      </p:cBhvr>
                                      <p:tavLst>
                                        <p:tav tm="0">
                                          <p:val>
                                            <p:strVal val="ppt_h"/>
                                          </p:val>
                                        </p:tav>
                                        <p:tav tm="100000">
                                          <p:val>
                                            <p:fltVal val="0"/>
                                          </p:val>
                                        </p:tav>
                                      </p:tavLst>
                                    </p:anim>
                                    <p:animEffect transition="out" filter="fade">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2000" fill="hold"/>
                                        <p:tgtEl>
                                          <p:spTgt spid="17"/>
                                        </p:tgtEl>
                                        <p:attrNameLst>
                                          <p:attrName>ppt_w</p:attrName>
                                        </p:attrNameLst>
                                      </p:cBhvr>
                                      <p:tavLst>
                                        <p:tav tm="0">
                                          <p:val>
                                            <p:fltVal val="0"/>
                                          </p:val>
                                        </p:tav>
                                        <p:tav tm="100000">
                                          <p:val>
                                            <p:strVal val="#ppt_w"/>
                                          </p:val>
                                        </p:tav>
                                      </p:tavLst>
                                    </p:anim>
                                    <p:anim calcmode="lin" valueType="num">
                                      <p:cBhvr>
                                        <p:cTn id="92" dur="2000" fill="hold"/>
                                        <p:tgtEl>
                                          <p:spTgt spid="17"/>
                                        </p:tgtEl>
                                        <p:attrNameLst>
                                          <p:attrName>ppt_h</p:attrName>
                                        </p:attrNameLst>
                                      </p:cBhvr>
                                      <p:tavLst>
                                        <p:tav tm="0">
                                          <p:val>
                                            <p:fltVal val="0"/>
                                          </p:val>
                                        </p:tav>
                                        <p:tav tm="100000">
                                          <p:val>
                                            <p:strVal val="#ppt_h"/>
                                          </p:val>
                                        </p:tav>
                                      </p:tavLst>
                                    </p:anim>
                                    <p:animEffect transition="in" filter="fade">
                                      <p:cBhvr>
                                        <p:cTn id="93" dur="2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2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3" name="bomb.wav"/>
                                        </p:tgtEl>
                                      </p:cMediaNode>
                                    </p:audio>
                                  </p:subTnLst>
                                </p:cTn>
                              </p:par>
                            </p:childTnLst>
                          </p:cTn>
                        </p:par>
                        <p:par>
                          <p:cTn id="108" fill="hold">
                            <p:stCondLst>
                              <p:cond delay="500"/>
                            </p:stCondLst>
                            <p:childTnLst>
                              <p:par>
                                <p:cTn id="109" presetID="53" presetClass="exit" presetSubtype="0" fill="hold" nodeType="afterEffect">
                                  <p:stCondLst>
                                    <p:cond delay="0"/>
                                  </p:stCondLst>
                                  <p:childTnLst>
                                    <p:anim calcmode="lin" valueType="num">
                                      <p:cBhvr>
                                        <p:cTn id="110" dur="2000"/>
                                        <p:tgtEl>
                                          <p:spTgt spid="16"/>
                                        </p:tgtEl>
                                        <p:attrNameLst>
                                          <p:attrName>ppt_w</p:attrName>
                                        </p:attrNameLst>
                                      </p:cBhvr>
                                      <p:tavLst>
                                        <p:tav tm="0">
                                          <p:val>
                                            <p:strVal val="ppt_w"/>
                                          </p:val>
                                        </p:tav>
                                        <p:tav tm="100000">
                                          <p:val>
                                            <p:fltVal val="0"/>
                                          </p:val>
                                        </p:tav>
                                      </p:tavLst>
                                    </p:anim>
                                    <p:anim calcmode="lin" valueType="num">
                                      <p:cBhvr>
                                        <p:cTn id="111" dur="2000"/>
                                        <p:tgtEl>
                                          <p:spTgt spid="16"/>
                                        </p:tgtEl>
                                        <p:attrNameLst>
                                          <p:attrName>ppt_h</p:attrName>
                                        </p:attrNameLst>
                                      </p:cBhvr>
                                      <p:tavLst>
                                        <p:tav tm="0">
                                          <p:val>
                                            <p:strVal val="ppt_h"/>
                                          </p:val>
                                        </p:tav>
                                        <p:tav tm="100000">
                                          <p:val>
                                            <p:fltVal val="0"/>
                                          </p:val>
                                        </p:tav>
                                      </p:tavLst>
                                    </p:anim>
                                    <p:animEffect transition="out" filter="fade">
                                      <p:cBhvr>
                                        <p:cTn id="112" dur="2000"/>
                                        <p:tgtEl>
                                          <p:spTgt spid="16"/>
                                        </p:tgtEl>
                                      </p:cBhvr>
                                    </p:animEffect>
                                    <p:set>
                                      <p:cBhvr>
                                        <p:cTn id="1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4298" y="698079"/>
            <a:ext cx="8242502" cy="5385642"/>
          </a:xfrm>
          <a:prstGeom prst="roundRect">
            <a:avLst/>
          </a:prstGeom>
          <a:ln>
            <a:noFill/>
          </a:ln>
          <a:effectLst>
            <a:softEdge rad="112500"/>
          </a:effectLst>
        </p:spPr>
      </p:pic>
      <p:sp>
        <p:nvSpPr>
          <p:cNvPr id="2" name="TextBox 1"/>
          <p:cNvSpPr txBox="1"/>
          <p:nvPr/>
        </p:nvSpPr>
        <p:spPr>
          <a:xfrm>
            <a:off x="1447800" y="2286000"/>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স্বাগতম </a:t>
            </a:r>
            <a:endParaRPr lang="en-US" sz="199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৩০ – ৪০ দিন  </a:t>
            </a: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চারা </a:t>
            </a:r>
            <a:r>
              <a:rPr lang="bn-BD" sz="2400" dirty="0" smtClean="0">
                <a:latin typeface="NikoshBAN" pitchFamily="2" charset="0"/>
                <a:cs typeface="NikoshBAN" pitchFamily="2" charset="0"/>
              </a:rPr>
              <a:t>রোপ</a:t>
            </a:r>
            <a:r>
              <a:rPr lang="bn-IN" sz="2400" dirty="0" smtClean="0">
                <a:latin typeface="NikoshBAN" pitchFamily="2" charset="0"/>
                <a:cs typeface="NikoshBAN" pitchFamily="2" charset="0"/>
              </a:rPr>
              <a:t>ণে</a:t>
            </a:r>
            <a:r>
              <a:rPr lang="bn-BD" sz="2400" dirty="0" smtClean="0">
                <a:latin typeface="NikoshBAN" pitchFamily="2" charset="0"/>
                <a:cs typeface="NikoshBAN" pitchFamily="2" charset="0"/>
              </a:rPr>
              <a:t>র </a:t>
            </a:r>
            <a:r>
              <a:rPr lang="bn-BD" sz="2400" dirty="0" smtClean="0">
                <a:latin typeface="NikoshBAN" pitchFamily="2" charset="0"/>
                <a:cs typeface="NikoshBAN" pitchFamily="2" charset="0"/>
              </a:rPr>
              <a:t>কত দিন পর গাছে ফুল আসা শুরু হয়?</a:t>
            </a:r>
          </a:p>
        </p:txBody>
      </p:sp>
      <p:sp>
        <p:nvSpPr>
          <p:cNvPr id="11" name="Rectangle 10"/>
          <p:cNvSpPr/>
          <p:nvPr/>
        </p:nvSpPr>
        <p:spPr>
          <a:xfrm>
            <a:off x="10001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১০ – ২০ দিন  </a:t>
            </a:r>
          </a:p>
        </p:txBody>
      </p:sp>
      <p:sp>
        <p:nvSpPr>
          <p:cNvPr id="13" name="Rectangle 12"/>
          <p:cNvSpPr/>
          <p:nvPr/>
        </p:nvSpPr>
        <p:spPr>
          <a:xfrm>
            <a:off x="47244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৪০ – ৫০ দিন  </a:t>
            </a: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২০ – ৩০ দিন  </a:t>
            </a: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টবের মাটি তৈরি করার জন্য কী কী নিতে হবে?</a:t>
            </a:r>
          </a:p>
        </p:txBody>
      </p:sp>
      <p:sp>
        <p:nvSpPr>
          <p:cNvPr id="24" name="Rectangle 23"/>
          <p:cNvSpPr/>
          <p:nvPr/>
        </p:nvSpPr>
        <p:spPr>
          <a:xfrm>
            <a:off x="47244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244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327827"/>
            <a:ext cx="4572000" cy="1225373"/>
          </a:xfrm>
          <a:prstGeom prst="rect">
            <a:avLst/>
          </a:prstGeom>
        </p:spPr>
      </p:pic>
      <p:sp>
        <p:nvSpPr>
          <p:cNvPr id="20" name="Slide Number Placeholder 19"/>
          <p:cNvSpPr>
            <a:spLocks noGrp="1"/>
          </p:cNvSpPr>
          <p:nvPr>
            <p:ph type="sldNum" sz="quarter" idx="12"/>
          </p:nvPr>
        </p:nvSpPr>
        <p:spPr/>
        <p:txBody>
          <a:bodyPr/>
          <a:lstStyle/>
          <a:p>
            <a:fld id="{12CF4F74-C24C-4DBC-A93A-AB35CB314D07}" type="slidenum">
              <a:rPr lang="en-US" smtClean="0"/>
              <a:pPr/>
              <a:t>20</a:t>
            </a:fld>
            <a:endParaRPr lang="en-US"/>
          </a:p>
        </p:txBody>
      </p:sp>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
        <p:nvSpPr>
          <p:cNvPr id="28" name="TextBox 27"/>
          <p:cNvSpPr txBox="1"/>
          <p:nvPr/>
        </p:nvSpPr>
        <p:spPr>
          <a:xfrm>
            <a:off x="9906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NikoshBAN" pitchFamily="2" charset="0"/>
                <a:cs typeface="NikoshBAN" pitchFamily="2" charset="0"/>
              </a:rPr>
              <a:t>i)</a:t>
            </a:r>
            <a:r>
              <a:rPr lang="bn-BD" dirty="0" smtClean="0">
                <a:latin typeface="NikoshBAN" pitchFamily="2" charset="0"/>
                <a:cs typeface="NikoshBAN" pitchFamily="2" charset="0"/>
              </a:rPr>
              <a:t> এঁটেল মাটি একভাগ</a:t>
            </a:r>
          </a:p>
        </p:txBody>
      </p:sp>
      <p:sp>
        <p:nvSpPr>
          <p:cNvPr id="29" name="TextBox 28"/>
          <p:cNvSpPr txBox="1"/>
          <p:nvPr/>
        </p:nvSpPr>
        <p:spPr>
          <a:xfrm>
            <a:off x="34290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a:t>
            </a:r>
            <a:r>
              <a:rPr lang="bn-BD" dirty="0" smtClean="0">
                <a:latin typeface="NikoshBAN" pitchFamily="2" charset="0"/>
                <a:cs typeface="NikoshBAN" pitchFamily="2" charset="0"/>
              </a:rPr>
              <a:t>) বেলে মাটি একভাগ</a:t>
            </a:r>
          </a:p>
        </p:txBody>
      </p:sp>
      <p:sp>
        <p:nvSpPr>
          <p:cNvPr id="30" name="TextBox 29"/>
          <p:cNvSpPr txBox="1"/>
          <p:nvPr/>
        </p:nvSpPr>
        <p:spPr>
          <a:xfrm>
            <a:off x="58674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iii</a:t>
            </a:r>
            <a:r>
              <a:rPr lang="bn-BD" dirty="0" smtClean="0">
                <a:latin typeface="NikoshBAN" pitchFamily="2" charset="0"/>
                <a:cs typeface="NikoshBAN" pitchFamily="2" charset="0"/>
              </a:rPr>
              <a:t>) দোআঁশ মাটি একভাগ</a:t>
            </a:r>
          </a:p>
        </p:txBody>
      </p:sp>
      <p:sp>
        <p:nvSpPr>
          <p:cNvPr id="31" name="TextBox 30"/>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1" y="1220128"/>
            <a:ext cx="5739160" cy="3618571"/>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457200" y="4996577"/>
            <a:ext cx="81534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3600" dirty="0" smtClean="0">
                <a:latin typeface="NikoshBAN" pitchFamily="2" charset="0"/>
                <a:cs typeface="NikoshBAN" pitchFamily="2" charset="0"/>
              </a:rPr>
              <a:t> তোমার </a:t>
            </a:r>
            <a:r>
              <a:rPr lang="bn-BD" sz="3600" dirty="0" smtClean="0">
                <a:latin typeface="NikoshBAN" pitchFamily="2" charset="0"/>
                <a:cs typeface="NikoshBAN" pitchFamily="2" charset="0"/>
              </a:rPr>
              <a:t>বা</a:t>
            </a:r>
            <a:r>
              <a:rPr lang="bn-IN" sz="3600" dirty="0" smtClean="0">
                <a:latin typeface="NikoshBAN" pitchFamily="2" charset="0"/>
                <a:cs typeface="NikoshBAN" pitchFamily="2" charset="0"/>
              </a:rPr>
              <a:t>ড়ি</a:t>
            </a:r>
            <a:r>
              <a:rPr lang="bn-BD" sz="3600" dirty="0" smtClean="0">
                <a:latin typeface="NikoshBAN" pitchFamily="2" charset="0"/>
                <a:cs typeface="NikoshBAN" pitchFamily="2" charset="0"/>
              </a:rPr>
              <a:t>র ছাদে</a:t>
            </a:r>
            <a:r>
              <a:rPr lang="bn-IN" sz="3600" dirty="0" smtClean="0">
                <a:latin typeface="NikoshBAN" pitchFamily="2" charset="0"/>
                <a:cs typeface="NikoshBAN" pitchFamily="2" charset="0"/>
              </a:rPr>
              <a:t>র </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টবে কীভাবে মরিচ চাষ করবে তা বর্ণনা কর।</a:t>
            </a:r>
            <a:endParaRPr lang="en-US" sz="36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5" y="418679"/>
            <a:ext cx="8230749" cy="6020641"/>
          </a:xfrm>
          <a:prstGeom prst="rect">
            <a:avLst/>
          </a:prstGeom>
          <a:ln>
            <a:noFill/>
          </a:ln>
          <a:effectLst>
            <a:softEdge rad="112500"/>
          </a:effectLst>
        </p:spPr>
      </p:pic>
    </p:spTree>
    <p:extLst>
      <p:ext uri="{BB962C8B-B14F-4D97-AF65-F5344CB8AC3E}">
        <p14:creationId xmlns:p14="http://schemas.microsoft.com/office/powerpoint/2010/main" val="61236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2"/>
            <a:ext cx="9144000" cy="6857998"/>
          </a:xfrm>
          <a:prstGeom prst="rect">
            <a:avLst/>
          </a:prstGeom>
        </p:spPr>
      </p:pic>
      <p:sp>
        <p:nvSpPr>
          <p:cNvPr id="2" name="TextBox 1"/>
          <p:cNvSpPr txBox="1"/>
          <p:nvPr/>
        </p:nvSpPr>
        <p:spPr>
          <a:xfrm>
            <a:off x="2286000" y="4266962"/>
            <a:ext cx="68580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ক্লাসে সহযোগিতা করার জন্য সকলকে  ধন্যবাদ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12CF4F74-C24C-4DBC-A93A-AB35CB314D07}"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pic>
        <p:nvPicPr>
          <p:cNvPr id="4" name="Picture 3" descr="wheat 1.jpg"/>
          <p:cNvPicPr>
            <a:picLocks noChangeAspect="1"/>
          </p:cNvPicPr>
          <p:nvPr/>
        </p:nvPicPr>
        <p:blipFill>
          <a:blip r:embed="rId5"/>
          <a:stretch>
            <a:fillRect/>
          </a:stretch>
        </p:blipFill>
        <p:spPr>
          <a:xfrm>
            <a:off x="1" y="1"/>
            <a:ext cx="9143997" cy="6857998"/>
          </a:xfrm>
          <a:prstGeom prst="rect">
            <a:avLst/>
          </a:prstGeom>
        </p:spPr>
      </p:pic>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4" cstate="print"/>
          <a:stretch>
            <a:fillRect/>
          </a:stretch>
        </p:blipFill>
        <p:spPr>
          <a:xfrm>
            <a:off x="16764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ষষ্ঠ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smtClean="0">
                <a:latin typeface="NikoshBAN" pitchFamily="2" charset="0"/>
                <a:cs typeface="NikoshBAN" pitchFamily="2" charset="0"/>
              </a:rPr>
              <a:t>পাঠ-5 </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5" cstate="print"/>
          <a:stretch>
            <a:fillRect/>
          </a:stretch>
        </p:blipFill>
        <p:spPr>
          <a:xfrm>
            <a:off x="6054143" y="1524000"/>
            <a:ext cx="1690050"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smtClean="0"/>
              <a:t>Apurba Agriculture cl 6</a:t>
            </a:r>
            <a:endParaRPr lang="en-US"/>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78562"/>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0"/>
            <a:ext cx="3886200" cy="2362200"/>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 একটু চিন্তা কর</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rcRect b="8108"/>
          <a:stretch>
            <a:fillRect/>
          </a:stretch>
        </p:blipFill>
        <p:spPr>
          <a:xfrm>
            <a:off x="304800" y="1600200"/>
            <a:ext cx="4191000" cy="278546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648200" y="1600200"/>
            <a:ext cx="4191000" cy="280273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295400" y="4953000"/>
            <a:ext cx="64008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মরিচের রোগ ও পোকামাকড়</a:t>
            </a:r>
            <a:endParaRPr lang="en-US" sz="4400" dirty="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505200"/>
            <a:ext cx="8382000" cy="129837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মরিচের রোগ ও পোকামাকড় দমন </a:t>
            </a:r>
            <a:endParaRPr lang="en-US" sz="54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590800"/>
            <a:ext cx="8305800" cy="2971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endParaRPr lang="en-US" dirty="0" smtClean="0">
              <a:solidFill>
                <a:srgbClr val="002060"/>
              </a:solidFill>
              <a:latin typeface="NikoshBAN" pitchFamily="2" charset="0"/>
              <a:cs typeface="NikoshBAN" pitchFamily="2" charset="0"/>
            </a:endParaRP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মরিচের রোগ ও </a:t>
            </a:r>
            <a:r>
              <a:rPr lang="bn-BD" dirty="0" smtClean="0">
                <a:solidFill>
                  <a:srgbClr val="7030A0"/>
                </a:solidFill>
                <a:latin typeface="NikoshBAN" pitchFamily="2" charset="0"/>
                <a:cs typeface="NikoshBAN" pitchFamily="2" charset="0"/>
              </a:rPr>
              <a:t>পোকামাক</a:t>
            </a:r>
            <a:r>
              <a:rPr lang="bn-IN" dirty="0" smtClean="0">
                <a:solidFill>
                  <a:srgbClr val="7030A0"/>
                </a:solidFill>
                <a:latin typeface="NikoshBAN" pitchFamily="2" charset="0"/>
                <a:cs typeface="NikoshBAN" pitchFamily="2" charset="0"/>
              </a:rPr>
              <a:t>ড় </a:t>
            </a:r>
            <a:r>
              <a:rPr lang="bn-BD"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দমন সম্পর্কে বলতে পারবে। </a:t>
            </a:r>
          </a:p>
          <a:p>
            <a:pPr algn="l"/>
            <a:r>
              <a:rPr lang="bn-BD" dirty="0" smtClean="0">
                <a:solidFill>
                  <a:srgbClr val="7030A0"/>
                </a:solidFill>
                <a:latin typeface="NikoshBAN" pitchFamily="2" charset="0"/>
                <a:cs typeface="NikoshBAN" pitchFamily="2" charset="0"/>
              </a:rPr>
              <a:t>২। মরিচ ফসল সংগ্রহ ও ফলন সম্পর্কে ব্যাখ্যা করতে পারবে। </a:t>
            </a:r>
          </a:p>
          <a:p>
            <a:pPr algn="l"/>
            <a:r>
              <a:rPr lang="bn-BD" dirty="0" smtClean="0">
                <a:solidFill>
                  <a:srgbClr val="7030A0"/>
                </a:solidFill>
                <a:latin typeface="NikoshBAN" pitchFamily="2" charset="0"/>
                <a:cs typeface="NikoshBAN" pitchFamily="2" charset="0"/>
              </a:rPr>
              <a:t>৩। টবে মরিচ চাষ পদ্ধতি সম্পর্কে বর্ননা করতে পারবে। </a:t>
            </a:r>
          </a:p>
        </p:txBody>
      </p:sp>
      <p:sp>
        <p:nvSpPr>
          <p:cNvPr id="6" name="Title 1"/>
          <p:cNvSpPr txBox="1">
            <a:spLocks/>
          </p:cNvSpPr>
          <p:nvPr/>
        </p:nvSpPr>
        <p:spPr>
          <a:xfrm>
            <a:off x="914400" y="914401"/>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a:p>
        </p:txBody>
      </p:sp>
      <p:sp>
        <p:nvSpPr>
          <p:cNvPr id="5" name="Footer Placeholder 4"/>
          <p:cNvSpPr>
            <a:spLocks noGrp="1"/>
          </p:cNvSpPr>
          <p:nvPr>
            <p:ph type="ftr" sz="quarter" idx="11"/>
          </p:nvPr>
        </p:nvSpPr>
        <p:spPr/>
        <p:txBody>
          <a:bodyPr/>
          <a:lstStyle/>
          <a:p>
            <a:r>
              <a:rPr lang="en-US" dirty="0" smtClean="0"/>
              <a:t>Apurba Agriculture </a:t>
            </a:r>
            <a:r>
              <a:rPr lang="en-US" dirty="0" err="1" smtClean="0"/>
              <a:t>cl</a:t>
            </a:r>
            <a:r>
              <a:rPr lang="en-US" dirty="0" smtClean="0"/>
              <a:t> 6</a:t>
            </a:r>
            <a:endParaRPr lang="en-US"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Apurba Agriculture cl 6</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8</a:t>
            </a:fld>
            <a:endParaRPr lang="en-US"/>
          </a:p>
        </p:txBody>
      </p:sp>
      <p:pic>
        <p:nvPicPr>
          <p:cNvPr id="6" name="Picture 5" descr="Damping off.jpg"/>
          <p:cNvPicPr>
            <a:picLocks noChangeAspect="1"/>
          </p:cNvPicPr>
          <p:nvPr/>
        </p:nvPicPr>
        <p:blipFill>
          <a:blip r:embed="rId3"/>
          <a:stretch>
            <a:fillRect/>
          </a:stretch>
        </p:blipFill>
        <p:spPr>
          <a:xfrm>
            <a:off x="262467" y="1600200"/>
            <a:ext cx="4233333" cy="3066142"/>
          </a:xfrm>
          <a:prstGeom prst="roundRect">
            <a:avLst/>
          </a:prstGeom>
          <a:ln w="38100">
            <a:solidFill>
              <a:srgbClr val="7030A0"/>
            </a:solidFill>
          </a:ln>
        </p:spPr>
      </p:pic>
      <p:pic>
        <p:nvPicPr>
          <p:cNvPr id="7" name="Picture 6" descr="1664.400x400.jpeg"/>
          <p:cNvPicPr>
            <a:picLocks noChangeAspect="1"/>
          </p:cNvPicPr>
          <p:nvPr/>
        </p:nvPicPr>
        <p:blipFill>
          <a:blip r:embed="rId4"/>
          <a:stretch>
            <a:fillRect/>
          </a:stretch>
        </p:blipFill>
        <p:spPr>
          <a:xfrm>
            <a:off x="4605867" y="1600200"/>
            <a:ext cx="4233333" cy="3048000"/>
          </a:xfrm>
          <a:prstGeom prst="roundRect">
            <a:avLst/>
          </a:prstGeom>
          <a:ln w="38100">
            <a:solidFill>
              <a:srgbClr val="7030A0"/>
            </a:solidFill>
          </a:ln>
        </p:spPr>
      </p:pic>
      <p:sp>
        <p:nvSpPr>
          <p:cNvPr id="8" name="Rounded Rectangle 7"/>
          <p:cNvSpPr/>
          <p:nvPr/>
        </p:nvSpPr>
        <p:spPr>
          <a:xfrm>
            <a:off x="2057400" y="381000"/>
            <a:ext cx="50292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মরিচের ড্যাম্পিং অফ রোগ</a:t>
            </a:r>
            <a:endParaRPr lang="en-US" sz="4000" dirty="0">
              <a:latin typeface="NikoshBAN" pitchFamily="2" charset="0"/>
              <a:cs typeface="NikoshBAN" pitchFamily="2" charset="0"/>
            </a:endParaRPr>
          </a:p>
        </p:txBody>
      </p:sp>
      <p:sp>
        <p:nvSpPr>
          <p:cNvPr id="9" name="Rounded Rectangle 8"/>
          <p:cNvSpPr/>
          <p:nvPr/>
        </p:nvSpPr>
        <p:spPr>
          <a:xfrm>
            <a:off x="457200" y="4876800"/>
            <a:ext cx="82296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এক কেজি বীজ ৩ গ্রাম প্রোভেক্সের সাথে মিশিয়ে বীজ শোধন করে নিতে হবে।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Scale>
                                      <p:cBhvr>
                                        <p:cTn id="1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
                                        </p:tgtEl>
                                        <p:attrNameLst>
                                          <p:attrName>ppt_x</p:attrName>
                                          <p:attrName>ppt_y</p:attrName>
                                        </p:attrNameLst>
                                      </p:cBhvr>
                                    </p:animMotion>
                                    <p:animEffect transition="in" filter="fade">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sarium wilt.jpg"/>
          <p:cNvPicPr>
            <a:picLocks noChangeAspect="1"/>
          </p:cNvPicPr>
          <p:nvPr/>
        </p:nvPicPr>
        <p:blipFill>
          <a:blip r:embed="rId3"/>
          <a:stretch>
            <a:fillRect/>
          </a:stretch>
        </p:blipFill>
        <p:spPr>
          <a:xfrm>
            <a:off x="228600" y="1600200"/>
            <a:ext cx="4267200" cy="3048000"/>
          </a:xfrm>
          <a:prstGeom prst="roundRect">
            <a:avLst/>
          </a:prstGeom>
          <a:ln w="38100">
            <a:solidFill>
              <a:srgbClr val="7030A0"/>
            </a:solidFill>
          </a:ln>
        </p:spPr>
      </p:pic>
      <p:pic>
        <p:nvPicPr>
          <p:cNvPr id="6" name="Picture 5" descr="unnamed2.jpg"/>
          <p:cNvPicPr>
            <a:picLocks noChangeAspect="1"/>
          </p:cNvPicPr>
          <p:nvPr/>
        </p:nvPicPr>
        <p:blipFill>
          <a:blip r:embed="rId4"/>
          <a:stretch>
            <a:fillRect/>
          </a:stretch>
        </p:blipFill>
        <p:spPr>
          <a:xfrm>
            <a:off x="4648200" y="1600200"/>
            <a:ext cx="4267200" cy="3048000"/>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Apurba Agriculture cl 6</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9</a:t>
            </a:fld>
            <a:endParaRPr lang="en-US" dirty="0"/>
          </a:p>
        </p:txBody>
      </p:sp>
      <p:sp>
        <p:nvSpPr>
          <p:cNvPr id="7" name="Rounded Rectangle 6"/>
          <p:cNvSpPr/>
          <p:nvPr/>
        </p:nvSpPr>
        <p:spPr>
          <a:xfrm>
            <a:off x="2057400" y="381000"/>
            <a:ext cx="50292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dirty="0" smtClean="0">
                <a:latin typeface="NikoshBAN" pitchFamily="2" charset="0"/>
                <a:cs typeface="NikoshBAN" pitchFamily="2" charset="0"/>
              </a:rPr>
              <a:t>মরিচের ডাইব্যাক রোগ</a:t>
            </a:r>
            <a:endParaRPr lang="en-US" sz="4000" dirty="0">
              <a:latin typeface="NikoshBAN" pitchFamily="2" charset="0"/>
              <a:cs typeface="NikoshBAN" pitchFamily="2" charset="0"/>
            </a:endParaRPr>
          </a:p>
        </p:txBody>
      </p:sp>
      <p:sp>
        <p:nvSpPr>
          <p:cNvPr id="8" name="Rounded Rectangle 7"/>
          <p:cNvSpPr/>
          <p:nvPr/>
        </p:nvSpPr>
        <p:spPr>
          <a:xfrm>
            <a:off x="457200" y="4876800"/>
            <a:ext cx="8229600" cy="1295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itchFamily="2" charset="0"/>
                <a:cs typeface="NikoshBAN" pitchFamily="2" charset="0"/>
              </a:rPr>
              <a:t>এ রোগ দমনের জন্য ১ গ্রাম ব্যাভিস্টিন ১ লিটার পানিতে মিশিয়ে ১৫ দিন অন্তর ২-৩ বার স্প্রে করতে হবে।</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900" decel="100000" fill="hold"/>
                                        <p:tgtEl>
                                          <p:spTgt spid="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1255</Words>
  <Application>Microsoft Office PowerPoint</Application>
  <PresentationFormat>On-screen Show (4:3)</PresentationFormat>
  <Paragraphs>175</Paragraphs>
  <Slides>23</Slides>
  <Notes>23</Notes>
  <HiddenSlides>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Samsung</cp:lastModifiedBy>
  <cp:revision>121</cp:revision>
  <dcterms:created xsi:type="dcterms:W3CDTF">2015-05-29T03:38:30Z</dcterms:created>
  <dcterms:modified xsi:type="dcterms:W3CDTF">2016-08-06T06:26:55Z</dcterms:modified>
</cp:coreProperties>
</file>